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2" r:id="rId1"/>
  </p:sldMasterIdLst>
  <p:notesMasterIdLst>
    <p:notesMasterId r:id="rId46"/>
  </p:notesMasterIdLst>
  <p:sldIdLst>
    <p:sldId id="256" r:id="rId2"/>
    <p:sldId id="29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98"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2CDBA-59A7-44D1-BBAB-A1350E316497}" type="datetimeFigureOut">
              <a:rPr lang="en-IN" smtClean="0"/>
              <a:t>04-04-2025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0AE65-D2B3-4711-9726-26E51F175A30}" type="slidenum">
              <a:rPr lang="en-IN" smtClean="0"/>
              <a:t>‹#›</a:t>
            </a:fld>
            <a:endParaRPr lang="en-IN"/>
          </a:p>
        </p:txBody>
      </p:sp>
    </p:spTree>
    <p:extLst>
      <p:ext uri="{BB962C8B-B14F-4D97-AF65-F5344CB8AC3E}">
        <p14:creationId xmlns:p14="http://schemas.microsoft.com/office/powerpoint/2010/main" val="321424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20AE65-D2B3-4711-9726-26E51F175A30}" type="slidenum">
              <a:rPr lang="en-IN" smtClean="0"/>
              <a:t>1</a:t>
            </a:fld>
            <a:endParaRPr lang="en-IN"/>
          </a:p>
        </p:txBody>
      </p:sp>
    </p:spTree>
    <p:extLst>
      <p:ext uri="{BB962C8B-B14F-4D97-AF65-F5344CB8AC3E}">
        <p14:creationId xmlns:p14="http://schemas.microsoft.com/office/powerpoint/2010/main" val="338035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3b6d765cfc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3b6d765cfc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3b6d765cfc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3b6d765cfc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3b6d765cfc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3b6d765cfc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3b6d765cfc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3b6d765cfc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3b6d765cfc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3b6d765cfc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b6d765cfc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b6d765cfc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47c3b1715c_0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47c3b1715c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b6d765cfc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b6d765cfc_0_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3b6d765cfc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3b6d765cfc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3b6d765cfc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3b6d765cfc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3b6d765c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3b6d765c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3b6d765cfc_0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3b6d765cfc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3b6d765cfc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3b6d765cfc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3b6d765cfc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3b6d765cfc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47e66bd17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47e66bd17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47e66bd17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47e66bd17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47e66bd17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47e66bd17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3b6d765cfc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3b6d765cfc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3b6d765cfc_0_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3b6d765cfc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3b6d765cf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3b6d765cf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3b6d765cfc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3b6d765cfc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3b6d765cf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3b6d765cf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3b6d765cfc_0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3b6d765cfc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3b6d765cfc_0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3b6d765cfc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3b6d765cfc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3b6d765cfc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3b6d765cfc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3b6d765cfc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3b6d765cfc_0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3b6d765cfc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3b6d765cfc_0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3b6d765cfc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3b6d765cfc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3b6d765cfc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3b6d765cfc_0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3b6d765cfc_0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3b6d765cfc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3b6d765cfc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3b6d765cfc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3b6d765cfc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3b6d765cf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3b6d765cf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3df79b2cc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3df79b2cc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3df79b2cc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3df79b2cc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3df79b2cc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3df79b2cc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3b6d765c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3b6d765cf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3b6d765cf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3b6d765cf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3b6d765cf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3b6d765cf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3b6d765cfc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3b6d765cfc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3b6d765cfc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3b6d765cfc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980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5806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3201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30920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8998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8402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1401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1562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5775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6" name="Google Shape;46;p4"/>
          <p:cNvSpPr txBox="1">
            <a:spLocks noGrp="1"/>
          </p:cNvSpPr>
          <p:nvPr>
            <p:ph type="body" idx="1"/>
          </p:nvPr>
        </p:nvSpPr>
        <p:spPr>
          <a:xfrm>
            <a:off x="1730000" y="2090067"/>
            <a:ext cx="9385200" cy="38816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37342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sp>
        <p:nvSpPr>
          <p:cNvPr id="52" name="Google Shape;52;p5"/>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3" name="Google Shape;53;p5"/>
          <p:cNvSpPr txBox="1">
            <a:spLocks noGrp="1"/>
          </p:cNvSpPr>
          <p:nvPr>
            <p:ph type="body" idx="1"/>
          </p:nvPr>
        </p:nvSpPr>
        <p:spPr>
          <a:xfrm>
            <a:off x="1730000" y="2090067"/>
            <a:ext cx="4537600" cy="38816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6577628" y="2090067"/>
            <a:ext cx="4537600" cy="38816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645889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4432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9"/>
        <p:cNvGrpSpPr/>
        <p:nvPr/>
      </p:nvGrpSpPr>
      <p:grpSpPr>
        <a:xfrm>
          <a:off x="0" y="0"/>
          <a:ext cx="0" cy="0"/>
          <a:chOff x="0" y="0"/>
          <a:chExt cx="0" cy="0"/>
        </a:xfrm>
      </p:grpSpPr>
      <p:sp>
        <p:nvSpPr>
          <p:cNvPr id="39" name="Google Shape;39;p3"/>
          <p:cNvSpPr txBox="1">
            <a:spLocks noGrp="1"/>
          </p:cNvSpPr>
          <p:nvPr>
            <p:ph type="title"/>
          </p:nvPr>
        </p:nvSpPr>
        <p:spPr>
          <a:xfrm>
            <a:off x="1098467" y="2737333"/>
            <a:ext cx="6116000" cy="15316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4419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4136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877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0613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1149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1486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3410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0870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4/4/2025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71248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start.spring.io/"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c/programmingwithmosh" TargetMode="External"/><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mozilla.org/"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29AE-6158-4ED0-E126-676F23EDAA24}"/>
              </a:ext>
            </a:extLst>
          </p:cNvPr>
          <p:cNvSpPr>
            <a:spLocks noGrp="1"/>
          </p:cNvSpPr>
          <p:nvPr>
            <p:ph type="ctrTitle"/>
          </p:nvPr>
        </p:nvSpPr>
        <p:spPr>
          <a:xfrm>
            <a:off x="1074186" y="467032"/>
            <a:ext cx="9577131" cy="2885768"/>
          </a:xfrm>
        </p:spPr>
        <p:txBody>
          <a:bodyPr/>
          <a:lstStyle/>
          <a:p>
            <a:r>
              <a:rPr lang="en-US" sz="4800" dirty="0">
                <a:solidFill>
                  <a:schemeClr val="bg1"/>
                </a:solidFill>
                <a:latin typeface="Algerian" panose="04020705040A02060702" pitchFamily="82" charset="0"/>
              </a:rPr>
              <a:t>CROWDSOURCING PLATFORM</a:t>
            </a:r>
            <a:br>
              <a:rPr lang="en-US" sz="4800" dirty="0">
                <a:solidFill>
                  <a:schemeClr val="bg1"/>
                </a:solidFill>
                <a:latin typeface="Algerian" panose="04020705040A02060702" pitchFamily="82" charset="0"/>
              </a:rPr>
            </a:br>
            <a:r>
              <a:rPr lang="en-US" sz="2000" dirty="0">
                <a:solidFill>
                  <a:schemeClr val="accent3"/>
                </a:solidFill>
                <a:latin typeface="Algerian" panose="04020705040A02060702" pitchFamily="82" charset="0"/>
              </a:rPr>
              <a:t>Titled as:</a:t>
            </a:r>
            <a:r>
              <a:rPr lang="en-US" sz="2800" dirty="0">
                <a:solidFill>
                  <a:schemeClr val="accent3"/>
                </a:solidFill>
                <a:latin typeface="Algerian" panose="04020705040A02060702" pitchFamily="82" charset="0"/>
              </a:rPr>
              <a:t> PROCONNECT</a:t>
            </a:r>
            <a:endParaRPr lang="en-IN" dirty="0">
              <a:solidFill>
                <a:schemeClr val="accent3"/>
              </a:solidFill>
              <a:latin typeface="Algerian" panose="04020705040A02060702" pitchFamily="82" charset="0"/>
            </a:endParaRPr>
          </a:p>
        </p:txBody>
      </p:sp>
      <p:sp>
        <p:nvSpPr>
          <p:cNvPr id="3" name="Subtitle 2">
            <a:extLst>
              <a:ext uri="{FF2B5EF4-FFF2-40B4-BE49-F238E27FC236}">
                <a16:creationId xmlns:a16="http://schemas.microsoft.com/office/drawing/2014/main" id="{340E96F4-513D-F060-F0F6-2F0766D15549}"/>
              </a:ext>
            </a:extLst>
          </p:cNvPr>
          <p:cNvSpPr>
            <a:spLocks noGrp="1"/>
          </p:cNvSpPr>
          <p:nvPr>
            <p:ph type="subTitle" idx="1"/>
          </p:nvPr>
        </p:nvSpPr>
        <p:spPr>
          <a:xfrm>
            <a:off x="1449923" y="3854248"/>
            <a:ext cx="8825658" cy="2182758"/>
          </a:xfrm>
        </p:spPr>
        <p:txBody>
          <a:bodyPr>
            <a:noAutofit/>
          </a:bodyPr>
          <a:lstStyle/>
          <a:p>
            <a:pPr algn="r"/>
            <a:r>
              <a:rPr lang="en-IN" sz="2800" dirty="0">
                <a:latin typeface="Algerian" panose="04020705040A02060702" pitchFamily="82" charset="0"/>
              </a:rPr>
              <a:t>Submitted by- Anjani Shaw</a:t>
            </a:r>
          </a:p>
          <a:p>
            <a:pPr algn="r"/>
            <a:r>
              <a:rPr lang="en-IN" sz="2800" dirty="0">
                <a:latin typeface="Algerian" panose="04020705040A02060702" pitchFamily="82" charset="0"/>
              </a:rPr>
              <a:t>Roll no.-2305260004,</a:t>
            </a:r>
          </a:p>
          <a:p>
            <a:pPr algn="r"/>
            <a:r>
              <a:rPr lang="en-IN" sz="2800" dirty="0">
                <a:latin typeface="Algerian" panose="04020705040A02060702" pitchFamily="82" charset="0"/>
              </a:rPr>
              <a:t>Master’s in computer application 4</a:t>
            </a:r>
            <a:r>
              <a:rPr lang="en-IN" sz="2800" baseline="30000" dirty="0">
                <a:latin typeface="Algerian" panose="04020705040A02060702" pitchFamily="82" charset="0"/>
              </a:rPr>
              <a:t>th</a:t>
            </a:r>
            <a:r>
              <a:rPr lang="en-IN" sz="2800" dirty="0">
                <a:latin typeface="Algerian" panose="04020705040A02060702" pitchFamily="82" charset="0"/>
              </a:rPr>
              <a:t> </a:t>
            </a:r>
            <a:r>
              <a:rPr lang="en-IN" sz="2800" dirty="0" err="1">
                <a:latin typeface="Algerian" panose="04020705040A02060702" pitchFamily="82" charset="0"/>
              </a:rPr>
              <a:t>sem</a:t>
            </a:r>
            <a:endParaRPr lang="en-IN" sz="2800" dirty="0">
              <a:latin typeface="Algerian" panose="04020705040A02060702" pitchFamily="82" charset="0"/>
            </a:endParaRPr>
          </a:p>
          <a:p>
            <a:pPr algn="r"/>
            <a:r>
              <a:rPr lang="en-IN" sz="2800" dirty="0">
                <a:latin typeface="Algerian" panose="04020705040A02060702" pitchFamily="82" charset="0"/>
              </a:rPr>
              <a:t>Rourkela institute of management studies</a:t>
            </a:r>
          </a:p>
        </p:txBody>
      </p:sp>
    </p:spTree>
    <p:extLst>
      <p:ext uri="{BB962C8B-B14F-4D97-AF65-F5344CB8AC3E}">
        <p14:creationId xmlns:p14="http://schemas.microsoft.com/office/powerpoint/2010/main" val="935969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1"/>
          <p:cNvSpPr txBox="1">
            <a:spLocks noGrp="1"/>
          </p:cNvSpPr>
          <p:nvPr>
            <p:ph type="title"/>
          </p:nvPr>
        </p:nvSpPr>
        <p:spPr>
          <a:xfrm>
            <a:off x="415600" y="321467"/>
            <a:ext cx="11360800" cy="553600"/>
          </a:xfrm>
          <a:prstGeom prst="rect">
            <a:avLst/>
          </a:prstGeom>
        </p:spPr>
        <p:txBody>
          <a:bodyPr spcFirstLastPara="1" vert="horz" wrap="square" lIns="121900" tIns="121900" rIns="121900" bIns="121900" rtlCol="0" anchor="t" anchorCtr="0">
            <a:normAutofit fontScale="90000"/>
          </a:bodyPr>
          <a:lstStyle/>
          <a:p>
            <a:pPr>
              <a:lnSpc>
                <a:spcPct val="115000"/>
              </a:lnSpc>
              <a:spcAft>
                <a:spcPts val="1600"/>
              </a:spcAft>
              <a:buClr>
                <a:schemeClr val="dk1"/>
              </a:buClr>
              <a:buSzPct val="57894"/>
            </a:pPr>
            <a:r>
              <a:rPr lang="en-GB" sz="2533" b="1">
                <a:solidFill>
                  <a:schemeClr val="dk2"/>
                </a:solidFill>
              </a:rPr>
              <a:t>SOFTWARE REQUIREMENT SPECIFICATION</a:t>
            </a:r>
            <a:r>
              <a:rPr lang="en-GB" sz="2400" b="1">
                <a:solidFill>
                  <a:schemeClr val="dk2"/>
                </a:solidFill>
              </a:rPr>
              <a:t> </a:t>
            </a:r>
            <a:endParaRPr b="1"/>
          </a:p>
        </p:txBody>
      </p:sp>
      <p:sp>
        <p:nvSpPr>
          <p:cNvPr id="193" name="Google Shape;193;p21"/>
          <p:cNvSpPr txBox="1">
            <a:spLocks noGrp="1"/>
          </p:cNvSpPr>
          <p:nvPr>
            <p:ph type="body" idx="1"/>
          </p:nvPr>
        </p:nvSpPr>
        <p:spPr>
          <a:xfrm>
            <a:off x="415600" y="964400"/>
            <a:ext cx="11360800" cy="5411600"/>
          </a:xfrm>
          <a:prstGeom prst="rect">
            <a:avLst/>
          </a:prstGeom>
        </p:spPr>
        <p:txBody>
          <a:bodyPr spcFirstLastPara="1" vert="horz" wrap="square" lIns="121900" tIns="121900" rIns="121900" bIns="121900" rtlCol="0" anchor="t" anchorCtr="0">
            <a:normAutofit/>
          </a:bodyPr>
          <a:lstStyle/>
          <a:p>
            <a:pPr marL="0" indent="0" algn="just">
              <a:lnSpc>
                <a:spcPct val="100000"/>
              </a:lnSpc>
              <a:buNone/>
            </a:pPr>
            <a:endParaRPr lang="en-GB" dirty="0"/>
          </a:p>
          <a:p>
            <a:pPr marL="342900" indent="-342900" algn="just"/>
            <a:r>
              <a:rPr lang="en-GB" sz="2267" dirty="0"/>
              <a:t>The purpose of this document is to define the software requirements for </a:t>
            </a:r>
            <a:r>
              <a:rPr lang="en-GB" sz="2267" b="1" dirty="0" err="1"/>
              <a:t>ProConnect</a:t>
            </a:r>
            <a:r>
              <a:rPr lang="en-GB" sz="2267" dirty="0"/>
              <a:t>, a web-based freelancing platform that connects freelancers with businesses seeking remote talent. It outlines the system’s functionality, performance, design constraints, and overall architecture.</a:t>
            </a:r>
            <a:r>
              <a:rPr lang="en-GB" sz="3067" dirty="0"/>
              <a:t> </a:t>
            </a:r>
            <a:endParaRPr sz="3067" dirty="0"/>
          </a:p>
          <a:p>
            <a:pPr marL="0" indent="0">
              <a:spcBef>
                <a:spcPts val="1333"/>
              </a:spcBef>
              <a:buNone/>
            </a:pPr>
            <a:r>
              <a:rPr lang="en-GB" sz="2133" dirty="0"/>
              <a:t>• </a:t>
            </a:r>
            <a:r>
              <a:rPr lang="en-GB" sz="2267" dirty="0"/>
              <a:t>Operating Environment </a:t>
            </a:r>
            <a:endParaRPr sz="2267" dirty="0"/>
          </a:p>
          <a:p>
            <a:pPr indent="-448722">
              <a:spcBef>
                <a:spcPts val="1600"/>
              </a:spcBef>
              <a:buSzPts val="1700"/>
              <a:buChar char="➔"/>
            </a:pPr>
            <a:r>
              <a:rPr lang="en-GB" sz="2267" dirty="0"/>
              <a:t>VS CODE </a:t>
            </a:r>
            <a:endParaRPr sz="2267" dirty="0"/>
          </a:p>
          <a:p>
            <a:pPr indent="-448722">
              <a:buSzPts val="1700"/>
              <a:buChar char="➔"/>
            </a:pPr>
            <a:r>
              <a:rPr lang="en-GB" sz="2267" dirty="0"/>
              <a:t>JAVA </a:t>
            </a:r>
            <a:endParaRPr sz="2267" dirty="0"/>
          </a:p>
          <a:p>
            <a:pPr indent="-448722">
              <a:buSzPts val="1700"/>
              <a:buChar char="➔"/>
            </a:pPr>
            <a:r>
              <a:rPr lang="en-GB" sz="2267" dirty="0"/>
              <a:t>SPRING BOOT</a:t>
            </a:r>
            <a:endParaRPr sz="2267" dirty="0"/>
          </a:p>
          <a:p>
            <a:pPr indent="-448722">
              <a:buSzPts val="1700"/>
              <a:buChar char="➔"/>
            </a:pPr>
            <a:r>
              <a:rPr lang="en-GB" sz="2267" dirty="0"/>
              <a:t>MYSQL </a:t>
            </a:r>
            <a:endParaRPr sz="2267" dirty="0"/>
          </a:p>
          <a:p>
            <a:pPr indent="-448722">
              <a:buSzPts val="1700"/>
              <a:buChar char="➔"/>
            </a:pPr>
            <a:r>
              <a:rPr lang="en-GB" sz="2267" dirty="0"/>
              <a:t>GIT</a:t>
            </a:r>
            <a:endParaRPr sz="2267" dirty="0"/>
          </a:p>
          <a:p>
            <a:pPr indent="-448722">
              <a:buSzPts val="1700"/>
              <a:buChar char="➔"/>
            </a:pPr>
            <a:r>
              <a:rPr lang="en-GB" sz="2267" dirty="0"/>
              <a:t>GITHUB</a:t>
            </a:r>
            <a:endParaRPr sz="2267"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a:spLocks noGrp="1"/>
          </p:cNvSpPr>
          <p:nvPr>
            <p:ph type="title"/>
          </p:nvPr>
        </p:nvSpPr>
        <p:spPr>
          <a:xfrm>
            <a:off x="415600" y="375033"/>
            <a:ext cx="11360800" cy="571600"/>
          </a:xfrm>
          <a:prstGeom prst="rect">
            <a:avLst/>
          </a:prstGeom>
        </p:spPr>
        <p:txBody>
          <a:bodyPr spcFirstLastPara="1" vert="horz" wrap="square" lIns="121900" tIns="121900" rIns="121900" bIns="121900" rtlCol="0" anchor="t" anchorCtr="0">
            <a:normAutofit fontScale="90000"/>
          </a:bodyPr>
          <a:lstStyle/>
          <a:p>
            <a:pPr>
              <a:buClr>
                <a:schemeClr val="dk1"/>
              </a:buClr>
              <a:buSzPct val="49009"/>
            </a:pPr>
            <a:r>
              <a:rPr lang="en-GB" sz="2693" b="1"/>
              <a:t>FUNCTIONAL REQUIREMENT</a:t>
            </a:r>
            <a:endParaRPr/>
          </a:p>
        </p:txBody>
      </p:sp>
      <p:sp>
        <p:nvSpPr>
          <p:cNvPr id="199" name="Google Shape;199;p22"/>
          <p:cNvSpPr txBox="1">
            <a:spLocks noGrp="1"/>
          </p:cNvSpPr>
          <p:nvPr>
            <p:ph type="body" idx="1"/>
          </p:nvPr>
        </p:nvSpPr>
        <p:spPr>
          <a:xfrm>
            <a:off x="415600" y="1125133"/>
            <a:ext cx="4531600" cy="5232800"/>
          </a:xfrm>
          <a:prstGeom prst="rect">
            <a:avLst/>
          </a:prstGeom>
        </p:spPr>
        <p:txBody>
          <a:bodyPr spcFirstLastPara="1" vert="horz" wrap="square" lIns="121900" tIns="121900" rIns="121900" bIns="121900" rtlCol="0" anchor="t" anchorCtr="0">
            <a:normAutofit fontScale="25000" lnSpcReduction="20000"/>
          </a:bodyPr>
          <a:lstStyle/>
          <a:p>
            <a:pPr marL="0" indent="0">
              <a:spcBef>
                <a:spcPts val="1600"/>
              </a:spcBef>
              <a:buClr>
                <a:schemeClr val="dk1"/>
              </a:buClr>
              <a:buSzPts val="275"/>
              <a:buNone/>
            </a:pPr>
            <a:r>
              <a:rPr lang="en-GB" sz="5943" b="1"/>
              <a:t>User Registration and Login</a:t>
            </a:r>
            <a:endParaRPr sz="5943" b="1"/>
          </a:p>
          <a:p>
            <a:pPr indent="-390677">
              <a:spcBef>
                <a:spcPts val="1600"/>
              </a:spcBef>
              <a:buClr>
                <a:schemeClr val="lt1"/>
              </a:buClr>
              <a:buSzPct val="100000"/>
            </a:pPr>
            <a:r>
              <a:rPr lang="en-GB" sz="5409"/>
              <a:t>Users can register as Freelancer or Client</a:t>
            </a:r>
            <a:br>
              <a:rPr lang="en-GB" sz="5409"/>
            </a:br>
            <a:endParaRPr sz="5409"/>
          </a:p>
          <a:p>
            <a:pPr indent="-390677">
              <a:buClr>
                <a:schemeClr val="lt1"/>
              </a:buClr>
              <a:buSzPct val="100000"/>
            </a:pPr>
            <a:r>
              <a:rPr lang="en-GB" sz="5409"/>
              <a:t>Email verification is required</a:t>
            </a:r>
            <a:br>
              <a:rPr lang="en-GB" sz="5409"/>
            </a:br>
            <a:endParaRPr sz="5409"/>
          </a:p>
          <a:p>
            <a:pPr indent="-390677">
              <a:buClr>
                <a:schemeClr val="lt1"/>
              </a:buClr>
              <a:buSzPct val="100000"/>
            </a:pPr>
            <a:r>
              <a:rPr lang="en-GB" sz="5409"/>
              <a:t>Login via email/password or third-party (Google, LinkedIn)</a:t>
            </a:r>
            <a:endParaRPr sz="5409"/>
          </a:p>
          <a:p>
            <a:pPr marL="0" indent="0">
              <a:spcBef>
                <a:spcPts val="1600"/>
              </a:spcBef>
              <a:buClr>
                <a:schemeClr val="dk1"/>
              </a:buClr>
              <a:buSzPts val="275"/>
              <a:buNone/>
            </a:pPr>
            <a:r>
              <a:rPr lang="en-GB" sz="5943" b="1"/>
              <a:t>Profile Management</a:t>
            </a:r>
            <a:endParaRPr sz="5943" b="1"/>
          </a:p>
          <a:p>
            <a:pPr indent="-390677">
              <a:spcBef>
                <a:spcPts val="1600"/>
              </a:spcBef>
              <a:buClr>
                <a:schemeClr val="lt1"/>
              </a:buClr>
              <a:buSzPct val="100000"/>
            </a:pPr>
            <a:r>
              <a:rPr lang="en-GB" sz="5409"/>
              <a:t>Freelancers: skills, experience, portfolio</a:t>
            </a:r>
            <a:br>
              <a:rPr lang="en-GB" sz="5409"/>
            </a:br>
            <a:endParaRPr sz="5409"/>
          </a:p>
          <a:p>
            <a:pPr indent="-390677">
              <a:buClr>
                <a:schemeClr val="lt1"/>
              </a:buClr>
              <a:buSzPct val="100000"/>
            </a:pPr>
            <a:r>
              <a:rPr lang="en-GB" sz="5409"/>
              <a:t>Clients: profile, job history, payment verification</a:t>
            </a:r>
            <a:br>
              <a:rPr lang="en-GB" sz="5409"/>
            </a:br>
            <a:endParaRPr sz="5409"/>
          </a:p>
          <a:p>
            <a:pPr indent="-390677">
              <a:buClr>
                <a:schemeClr val="lt1"/>
              </a:buClr>
              <a:buSzPct val="100000"/>
            </a:pPr>
            <a:r>
              <a:rPr lang="en-GB" sz="5409"/>
              <a:t>Editable dashboard with  updates</a:t>
            </a:r>
            <a:endParaRPr sz="5409"/>
          </a:p>
          <a:p>
            <a:pPr marL="0" indent="0">
              <a:spcBef>
                <a:spcPts val="1600"/>
              </a:spcBef>
              <a:buNone/>
            </a:pPr>
            <a:r>
              <a:rPr lang="en-GB" sz="6267" b="1"/>
              <a:t>Payment</a:t>
            </a:r>
            <a:endParaRPr sz="6267"/>
          </a:p>
          <a:p>
            <a:pPr indent="-395806">
              <a:spcBef>
                <a:spcPts val="1600"/>
              </a:spcBef>
              <a:buClr>
                <a:schemeClr val="lt1"/>
              </a:buClr>
              <a:buSzPct val="100000"/>
            </a:pPr>
            <a:r>
              <a:rPr lang="en-GB" sz="5733"/>
              <a:t>Easy and direct payment</a:t>
            </a:r>
            <a:br>
              <a:rPr lang="en-GB" sz="5733"/>
            </a:br>
            <a:endParaRPr sz="5733"/>
          </a:p>
          <a:p>
            <a:pPr indent="-395806">
              <a:buClr>
                <a:schemeClr val="lt1"/>
              </a:buClr>
              <a:buSzPct val="100000"/>
            </a:pPr>
            <a:r>
              <a:rPr lang="en-GB" sz="5733"/>
              <a:t>Admin-controlled dispute resolution system</a:t>
            </a:r>
            <a:endParaRPr sz="5733"/>
          </a:p>
          <a:p>
            <a:pPr marL="0" indent="0">
              <a:spcBef>
                <a:spcPts val="1600"/>
              </a:spcBef>
              <a:buNone/>
            </a:pPr>
            <a:endParaRPr sz="5409"/>
          </a:p>
          <a:p>
            <a:pPr indent="0">
              <a:spcBef>
                <a:spcPts val="1600"/>
              </a:spcBef>
              <a:spcAft>
                <a:spcPts val="1600"/>
              </a:spcAft>
              <a:buNone/>
            </a:pPr>
            <a:endParaRPr/>
          </a:p>
        </p:txBody>
      </p:sp>
      <p:sp>
        <p:nvSpPr>
          <p:cNvPr id="200" name="Google Shape;200;p22"/>
          <p:cNvSpPr txBox="1">
            <a:spLocks noGrp="1"/>
          </p:cNvSpPr>
          <p:nvPr>
            <p:ph type="body" idx="2"/>
          </p:nvPr>
        </p:nvSpPr>
        <p:spPr>
          <a:xfrm>
            <a:off x="5464967" y="1125133"/>
            <a:ext cx="6311600" cy="5232800"/>
          </a:xfrm>
          <a:prstGeom prst="rect">
            <a:avLst/>
          </a:prstGeom>
        </p:spPr>
        <p:txBody>
          <a:bodyPr spcFirstLastPara="1" vert="horz" wrap="square" lIns="121900" tIns="121900" rIns="121900" bIns="121900" rtlCol="0" anchor="t" anchorCtr="0">
            <a:normAutofit fontScale="25000" lnSpcReduction="20000"/>
          </a:bodyPr>
          <a:lstStyle/>
          <a:p>
            <a:pPr marL="0" indent="0">
              <a:spcBef>
                <a:spcPts val="1600"/>
              </a:spcBef>
              <a:buClr>
                <a:schemeClr val="dk1"/>
              </a:buClr>
              <a:buSzPts val="275"/>
              <a:buNone/>
            </a:pPr>
            <a:r>
              <a:rPr lang="en-GB" sz="5943" b="1"/>
              <a:t>Job Posting</a:t>
            </a:r>
            <a:endParaRPr sz="5943" b="1"/>
          </a:p>
          <a:p>
            <a:pPr indent="-390677">
              <a:spcBef>
                <a:spcPts val="1600"/>
              </a:spcBef>
              <a:buClr>
                <a:schemeClr val="lt1"/>
              </a:buClr>
              <a:buSzPct val="100000"/>
            </a:pPr>
            <a:r>
              <a:rPr lang="en-GB" sz="5409"/>
              <a:t>Clients can post job listings with detailed scope, budget, and timeline</a:t>
            </a:r>
            <a:br>
              <a:rPr lang="en-GB" sz="5409"/>
            </a:br>
            <a:endParaRPr sz="5409"/>
          </a:p>
          <a:p>
            <a:pPr indent="-390677">
              <a:buClr>
                <a:schemeClr val="lt1"/>
              </a:buClr>
              <a:buSzPct val="100000"/>
            </a:pPr>
            <a:r>
              <a:rPr lang="en-GB" sz="5409"/>
              <a:t>Freelancers can browse, filter, and apply to jobs</a:t>
            </a:r>
            <a:br>
              <a:rPr lang="en-GB" sz="5409"/>
            </a:br>
            <a:endParaRPr sz="5409"/>
          </a:p>
          <a:p>
            <a:pPr indent="-390677">
              <a:buClr>
                <a:schemeClr val="lt1"/>
              </a:buClr>
              <a:buSzPct val="100000"/>
            </a:pPr>
            <a:r>
              <a:rPr lang="en-GB" sz="5409"/>
              <a:t>Proposal management interface for both parties</a:t>
            </a:r>
            <a:endParaRPr sz="5409"/>
          </a:p>
          <a:p>
            <a:pPr marL="0" indent="0">
              <a:spcBef>
                <a:spcPts val="1600"/>
              </a:spcBef>
              <a:buNone/>
            </a:pPr>
            <a:r>
              <a:rPr lang="en-GB" sz="5943" b="1"/>
              <a:t>Project Management</a:t>
            </a:r>
            <a:br>
              <a:rPr lang="en-GB" sz="5409"/>
            </a:br>
            <a:endParaRPr sz="5409"/>
          </a:p>
          <a:p>
            <a:pPr indent="-390677">
              <a:spcBef>
                <a:spcPts val="1333"/>
              </a:spcBef>
              <a:buClr>
                <a:schemeClr val="lt1"/>
              </a:buClr>
              <a:buSzPct val="100000"/>
            </a:pPr>
            <a:r>
              <a:rPr lang="en-GB" sz="5409"/>
              <a:t>Status tracking: Open, In Progress, Submitted, Completed</a:t>
            </a:r>
            <a:br>
              <a:rPr lang="en-GB" sz="5409"/>
            </a:br>
            <a:endParaRPr sz="5409"/>
          </a:p>
          <a:p>
            <a:pPr marL="0" indent="0">
              <a:spcBef>
                <a:spcPts val="1600"/>
              </a:spcBef>
              <a:buClr>
                <a:schemeClr val="dk1"/>
              </a:buClr>
              <a:buSzPts val="275"/>
              <a:buNone/>
            </a:pPr>
            <a:r>
              <a:rPr lang="en-GB" sz="5943" b="1"/>
              <a:t>Admin Panel</a:t>
            </a:r>
            <a:endParaRPr sz="5943" b="1"/>
          </a:p>
          <a:p>
            <a:pPr indent="-390677">
              <a:spcBef>
                <a:spcPts val="1600"/>
              </a:spcBef>
              <a:buClr>
                <a:schemeClr val="lt1"/>
              </a:buClr>
              <a:buSzPct val="100000"/>
            </a:pPr>
            <a:r>
              <a:rPr lang="en-GB" sz="5409"/>
              <a:t>User management (suspend/verify)</a:t>
            </a:r>
            <a:br>
              <a:rPr lang="en-GB" sz="5409"/>
            </a:br>
            <a:endParaRPr sz="5409"/>
          </a:p>
          <a:p>
            <a:pPr indent="-390677">
              <a:buClr>
                <a:schemeClr val="lt1"/>
              </a:buClr>
              <a:buSzPct val="100000"/>
            </a:pPr>
            <a:r>
              <a:rPr lang="en-GB" sz="5409"/>
              <a:t>Job and content moderation</a:t>
            </a:r>
            <a:br>
              <a:rPr lang="en-GB" sz="5409"/>
            </a:br>
            <a:endParaRPr sz="5409"/>
          </a:p>
          <a:p>
            <a:pPr indent="-390677">
              <a:buClr>
                <a:schemeClr val="lt1"/>
              </a:buClr>
              <a:buSzPct val="100000"/>
            </a:pPr>
            <a:r>
              <a:rPr lang="en-GB" sz="5409"/>
              <a:t>Financial report generation</a:t>
            </a:r>
            <a:endParaRPr/>
          </a:p>
          <a:p>
            <a:pPr marL="0" indent="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title"/>
          </p:nvPr>
        </p:nvSpPr>
        <p:spPr>
          <a:xfrm>
            <a:off x="415600" y="267900"/>
            <a:ext cx="11360800" cy="553600"/>
          </a:xfrm>
          <a:prstGeom prst="rect">
            <a:avLst/>
          </a:prstGeom>
        </p:spPr>
        <p:txBody>
          <a:bodyPr spcFirstLastPara="1" vert="horz" wrap="square" lIns="121900" tIns="121900" rIns="121900" bIns="121900" rtlCol="0" anchor="t" anchorCtr="0">
            <a:noAutofit/>
          </a:bodyPr>
          <a:lstStyle/>
          <a:p>
            <a:pPr>
              <a:buSzPts val="990"/>
            </a:pPr>
            <a:r>
              <a:rPr lang="en-GB" sz="2427" b="1"/>
              <a:t>NON-FUNCTIONAL REQUIREMENTS</a:t>
            </a:r>
            <a:endParaRPr sz="2427" b="1"/>
          </a:p>
        </p:txBody>
      </p:sp>
      <p:sp>
        <p:nvSpPr>
          <p:cNvPr id="206" name="Google Shape;206;p23"/>
          <p:cNvSpPr txBox="1">
            <a:spLocks noGrp="1"/>
          </p:cNvSpPr>
          <p:nvPr>
            <p:ph type="body" idx="1"/>
          </p:nvPr>
        </p:nvSpPr>
        <p:spPr>
          <a:xfrm>
            <a:off x="415600" y="1071567"/>
            <a:ext cx="5333200" cy="5020400"/>
          </a:xfrm>
          <a:prstGeom prst="rect">
            <a:avLst/>
          </a:prstGeom>
        </p:spPr>
        <p:txBody>
          <a:bodyPr spcFirstLastPara="1" vert="horz" wrap="square" lIns="121900" tIns="121900" rIns="121900" bIns="121900" rtlCol="0" anchor="t" anchorCtr="0">
            <a:normAutofit fontScale="25000" lnSpcReduction="20000"/>
          </a:bodyPr>
          <a:lstStyle/>
          <a:p>
            <a:pPr marL="0" indent="0">
              <a:spcBef>
                <a:spcPts val="1600"/>
              </a:spcBef>
              <a:buClr>
                <a:schemeClr val="dk1"/>
              </a:buClr>
              <a:buSzPts val="275"/>
              <a:buNone/>
            </a:pPr>
            <a:r>
              <a:rPr lang="en-GB" sz="6713" b="1"/>
              <a:t>Performance</a:t>
            </a:r>
            <a:endParaRPr sz="6713" b="1"/>
          </a:p>
          <a:p>
            <a:pPr indent="-411374">
              <a:spcBef>
                <a:spcPts val="1600"/>
              </a:spcBef>
              <a:buClr>
                <a:schemeClr val="lt1"/>
              </a:buClr>
              <a:buSzPct val="100000"/>
            </a:pPr>
            <a:r>
              <a:rPr lang="en-GB" sz="6713"/>
              <a:t>The platform should handle up to 10,000 concurrent users with minimal latency.</a:t>
            </a:r>
            <a:br>
              <a:rPr lang="en-GB" sz="6713"/>
            </a:br>
            <a:endParaRPr sz="6713"/>
          </a:p>
          <a:p>
            <a:pPr marL="0" indent="0">
              <a:spcBef>
                <a:spcPts val="1600"/>
              </a:spcBef>
              <a:buClr>
                <a:schemeClr val="dk1"/>
              </a:buClr>
              <a:buSzPts val="275"/>
              <a:buNone/>
            </a:pPr>
            <a:r>
              <a:rPr lang="en-GB" sz="6713" b="1"/>
              <a:t>Scalability</a:t>
            </a:r>
            <a:endParaRPr sz="6713" b="1"/>
          </a:p>
          <a:p>
            <a:pPr indent="-411374">
              <a:spcBef>
                <a:spcPts val="1600"/>
              </a:spcBef>
              <a:buClr>
                <a:schemeClr val="lt1"/>
              </a:buClr>
              <a:buSzPct val="100000"/>
            </a:pPr>
            <a:r>
              <a:rPr lang="en-GB" sz="6713"/>
              <a:t>Microservices-based architecture for easy scaling as the user base grows.</a:t>
            </a:r>
            <a:br>
              <a:rPr lang="en-GB" sz="6713"/>
            </a:br>
            <a:endParaRPr sz="6713"/>
          </a:p>
          <a:p>
            <a:pPr marL="0" indent="0">
              <a:spcBef>
                <a:spcPts val="1600"/>
              </a:spcBef>
              <a:buClr>
                <a:schemeClr val="dk1"/>
              </a:buClr>
              <a:buSzPts val="275"/>
              <a:buNone/>
            </a:pPr>
            <a:r>
              <a:rPr lang="en-GB" sz="6713" b="1"/>
              <a:t>Usability</a:t>
            </a:r>
            <a:endParaRPr sz="6713" b="1"/>
          </a:p>
          <a:p>
            <a:pPr indent="-411374">
              <a:spcBef>
                <a:spcPts val="1600"/>
              </a:spcBef>
              <a:buClr>
                <a:schemeClr val="lt1"/>
              </a:buClr>
              <a:buSzPct val="100000"/>
            </a:pPr>
            <a:r>
              <a:rPr lang="en-GB" sz="6713"/>
              <a:t>Clean, modern, and responsive UI with accessibility standards..</a:t>
            </a:r>
            <a:br>
              <a:rPr lang="en-GB" sz="6713"/>
            </a:br>
            <a:endParaRPr sz="6713"/>
          </a:p>
          <a:p>
            <a:pPr indent="0">
              <a:spcBef>
                <a:spcPts val="1600"/>
              </a:spcBef>
              <a:buNone/>
            </a:pPr>
            <a:br>
              <a:rPr lang="en-GB" sz="1467"/>
            </a:br>
            <a:endParaRPr sz="1467"/>
          </a:p>
          <a:p>
            <a:pPr marL="0" indent="0">
              <a:spcBef>
                <a:spcPts val="1600"/>
              </a:spcBef>
              <a:spcAft>
                <a:spcPts val="267"/>
              </a:spcAft>
              <a:buNone/>
            </a:pPr>
            <a:endParaRPr/>
          </a:p>
        </p:txBody>
      </p:sp>
      <p:sp>
        <p:nvSpPr>
          <p:cNvPr id="207" name="Google Shape;207;p23"/>
          <p:cNvSpPr txBox="1">
            <a:spLocks noGrp="1"/>
          </p:cNvSpPr>
          <p:nvPr>
            <p:ph type="body" idx="2"/>
          </p:nvPr>
        </p:nvSpPr>
        <p:spPr>
          <a:xfrm>
            <a:off x="6443200" y="1071633"/>
            <a:ext cx="5333200" cy="5020400"/>
          </a:xfrm>
          <a:prstGeom prst="rect">
            <a:avLst/>
          </a:prstGeom>
        </p:spPr>
        <p:txBody>
          <a:bodyPr spcFirstLastPara="1" vert="horz" wrap="square" lIns="121900" tIns="121900" rIns="121900" bIns="121900" rtlCol="0" anchor="t" anchorCtr="0">
            <a:normAutofit fontScale="25000" lnSpcReduction="20000"/>
          </a:bodyPr>
          <a:lstStyle/>
          <a:p>
            <a:pPr marL="0" indent="0">
              <a:spcBef>
                <a:spcPts val="1600"/>
              </a:spcBef>
              <a:buNone/>
            </a:pPr>
            <a:r>
              <a:rPr lang="en-GB" sz="6624" b="1"/>
              <a:t>Security</a:t>
            </a:r>
            <a:endParaRPr sz="6624" b="1"/>
          </a:p>
          <a:p>
            <a:pPr indent="-409951">
              <a:spcBef>
                <a:spcPts val="1600"/>
              </a:spcBef>
              <a:buClr>
                <a:schemeClr val="lt1"/>
              </a:buClr>
              <a:buSzPct val="100000"/>
            </a:pPr>
            <a:r>
              <a:rPr lang="en-GB" sz="6624"/>
              <a:t>Encrypted user data and transactions (SSL, HTTPS, 2FA)</a:t>
            </a:r>
            <a:br>
              <a:rPr lang="en-GB" sz="6624"/>
            </a:br>
            <a:endParaRPr sz="6624"/>
          </a:p>
          <a:p>
            <a:pPr indent="-409951">
              <a:buClr>
                <a:schemeClr val="lt1"/>
              </a:buClr>
              <a:buSzPct val="100000"/>
            </a:pPr>
            <a:r>
              <a:rPr lang="en-GB" sz="6624"/>
              <a:t>Role-based access control</a:t>
            </a:r>
            <a:br>
              <a:rPr lang="en-GB" sz="6624"/>
            </a:br>
            <a:endParaRPr sz="6624"/>
          </a:p>
          <a:p>
            <a:pPr indent="-409951">
              <a:buClr>
                <a:schemeClr val="lt1"/>
              </a:buClr>
              <a:buSzPct val="100000"/>
            </a:pPr>
            <a:r>
              <a:rPr lang="en-GB" sz="6624"/>
              <a:t>Regular security audits and vulnerability scanning</a:t>
            </a:r>
            <a:endParaRPr sz="6624"/>
          </a:p>
          <a:p>
            <a:pPr indent="0">
              <a:spcBef>
                <a:spcPts val="1600"/>
              </a:spcBef>
              <a:buNone/>
            </a:pPr>
            <a:endParaRPr sz="6624"/>
          </a:p>
          <a:p>
            <a:pPr marL="0" indent="0">
              <a:spcBef>
                <a:spcPts val="1600"/>
              </a:spcBef>
              <a:buNone/>
            </a:pPr>
            <a:r>
              <a:rPr lang="en-GB" sz="6624" b="1"/>
              <a:t>Maintainability</a:t>
            </a:r>
            <a:endParaRPr sz="6624" b="1"/>
          </a:p>
          <a:p>
            <a:pPr indent="-409951">
              <a:spcBef>
                <a:spcPts val="1600"/>
              </a:spcBef>
              <a:buClr>
                <a:schemeClr val="lt1"/>
              </a:buClr>
              <a:buSzPct val="100000"/>
            </a:pPr>
            <a:r>
              <a:rPr lang="en-GB" sz="6624"/>
              <a:t>Modular codebase with proper documentation</a:t>
            </a:r>
            <a:br>
              <a:rPr lang="en-GB" sz="6624"/>
            </a:br>
            <a:endParaRPr sz="6624"/>
          </a:p>
          <a:p>
            <a:pPr indent="-409951">
              <a:buClr>
                <a:schemeClr val="lt1"/>
              </a:buClr>
              <a:buSzPct val="100000"/>
            </a:pPr>
            <a:r>
              <a:rPr lang="en-GB" sz="6624"/>
              <a:t>Continuous integration and deployment (CI/CD) pipeline</a:t>
            </a:r>
            <a:br>
              <a:rPr lang="en-GB" sz="6624"/>
            </a:br>
            <a:endParaRPr sz="6624"/>
          </a:p>
          <a:p>
            <a:pPr indent="0">
              <a:spcBef>
                <a:spcPts val="1600"/>
              </a:spcBef>
              <a:buNone/>
            </a:pPr>
            <a:endParaRPr sz="2267" b="1"/>
          </a:p>
          <a:p>
            <a:pPr marL="0" indent="0">
              <a:spcBef>
                <a:spcPts val="1600"/>
              </a:spcBef>
              <a:spcAft>
                <a:spcPts val="1600"/>
              </a:spcAft>
              <a:buNone/>
            </a:pPr>
            <a:endParaRPr/>
          </a:p>
        </p:txBody>
      </p:sp>
    </p:spTree>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415600" y="250033"/>
            <a:ext cx="11360800" cy="482400"/>
          </a:xfrm>
          <a:prstGeom prst="rect">
            <a:avLst/>
          </a:prstGeom>
        </p:spPr>
        <p:txBody>
          <a:bodyPr spcFirstLastPara="1" vert="horz" wrap="square" lIns="121900" tIns="121900" rIns="121900" bIns="121900" rtlCol="0" anchor="t" anchorCtr="0">
            <a:noAutofit/>
          </a:bodyPr>
          <a:lstStyle/>
          <a:p>
            <a:pPr>
              <a:buSzPts val="990"/>
            </a:pPr>
            <a:r>
              <a:rPr lang="en-GB" sz="2560" b="1"/>
              <a:t>WHAT IS SPRING BOOT?</a:t>
            </a:r>
            <a:endParaRPr sz="2560" b="1"/>
          </a:p>
        </p:txBody>
      </p:sp>
      <p:sp>
        <p:nvSpPr>
          <p:cNvPr id="213" name="Google Shape;213;p24"/>
          <p:cNvSpPr txBox="1">
            <a:spLocks noGrp="1"/>
          </p:cNvSpPr>
          <p:nvPr>
            <p:ph type="body" idx="1"/>
          </p:nvPr>
        </p:nvSpPr>
        <p:spPr>
          <a:xfrm>
            <a:off x="415600" y="946533"/>
            <a:ext cx="11360800" cy="5572000"/>
          </a:xfrm>
          <a:prstGeom prst="rect">
            <a:avLst/>
          </a:prstGeom>
        </p:spPr>
        <p:txBody>
          <a:bodyPr spcFirstLastPara="1" vert="horz" wrap="square" lIns="121900" tIns="121900" rIns="121900" bIns="121900" rtlCol="0" anchor="t" anchorCtr="0">
            <a:normAutofit fontScale="62500" lnSpcReduction="20000"/>
          </a:bodyPr>
          <a:lstStyle/>
          <a:p>
            <a:pPr marL="0" indent="0">
              <a:spcBef>
                <a:spcPts val="1600"/>
              </a:spcBef>
              <a:buClr>
                <a:schemeClr val="dk1"/>
              </a:buClr>
              <a:buSzPct val="43700"/>
              <a:buNone/>
            </a:pPr>
            <a:r>
              <a:rPr lang="en-GB" sz="3356" b="1"/>
              <a:t>Spring Boot</a:t>
            </a:r>
            <a:r>
              <a:rPr lang="en-GB" sz="3356"/>
              <a:t> is an extension of the </a:t>
            </a:r>
            <a:r>
              <a:rPr lang="en-GB" sz="3356" b="1"/>
              <a:t>Spring Framework</a:t>
            </a:r>
            <a:r>
              <a:rPr lang="en-GB" sz="3356"/>
              <a:t> that simplifies the process of building and deploying Spring-based applications. It provides an easy and fast way to set up, develop, and run production-grade Spring applications with minimal configuration.</a:t>
            </a:r>
            <a:endParaRPr sz="3356"/>
          </a:p>
          <a:p>
            <a:pPr marL="0" indent="0">
              <a:spcBef>
                <a:spcPts val="1600"/>
              </a:spcBef>
              <a:buClr>
                <a:schemeClr val="dk1"/>
              </a:buClr>
              <a:buSzPct val="43700"/>
              <a:buNone/>
            </a:pPr>
            <a:r>
              <a:rPr lang="en-GB" sz="3356"/>
              <a:t>Spring Boot aims to reduce the complexity of using Spring by providing:</a:t>
            </a:r>
            <a:endParaRPr sz="3356"/>
          </a:p>
          <a:p>
            <a:pPr indent="-417346">
              <a:spcBef>
                <a:spcPts val="1600"/>
              </a:spcBef>
              <a:buClr>
                <a:schemeClr val="lt1"/>
              </a:buClr>
              <a:buSzPct val="100000"/>
            </a:pPr>
            <a:r>
              <a:rPr lang="en-GB" sz="3223" b="1"/>
              <a:t>Auto-configuration:</a:t>
            </a:r>
            <a:r>
              <a:rPr lang="en-GB" sz="3223"/>
              <a:t> Automatically configures your application based on the dependencies in the classpath.</a:t>
            </a:r>
            <a:br>
              <a:rPr lang="en-GB" sz="3223"/>
            </a:br>
            <a:endParaRPr sz="3223"/>
          </a:p>
          <a:p>
            <a:pPr indent="-417346">
              <a:buClr>
                <a:schemeClr val="lt1"/>
              </a:buClr>
              <a:buSzPct val="100000"/>
            </a:pPr>
            <a:r>
              <a:rPr lang="en-GB" sz="3223" b="1"/>
              <a:t>Standalone:</a:t>
            </a:r>
            <a:r>
              <a:rPr lang="en-GB" sz="3223"/>
              <a:t> Runs independently without needing an external server (uses embedded servers like Tomcat or Jetty).</a:t>
            </a:r>
            <a:br>
              <a:rPr lang="en-GB" sz="3223"/>
            </a:br>
            <a:endParaRPr sz="3223"/>
          </a:p>
          <a:p>
            <a:pPr indent="-417346">
              <a:buClr>
                <a:schemeClr val="lt1"/>
              </a:buClr>
              <a:buSzPct val="100000"/>
            </a:pPr>
            <a:r>
              <a:rPr lang="en-GB" sz="3223" b="1"/>
              <a:t>Production-ready:</a:t>
            </a:r>
            <a:r>
              <a:rPr lang="en-GB" sz="3223"/>
              <a:t> Includes features like health checks, metrics, and externalized configuration via the Spring Boot Actuator.</a:t>
            </a:r>
            <a:br>
              <a:rPr lang="en-GB" sz="3223"/>
            </a:br>
            <a:endParaRPr sz="3223"/>
          </a:p>
          <a:p>
            <a:pPr indent="-417346">
              <a:buClr>
                <a:schemeClr val="lt1"/>
              </a:buClr>
              <a:buSzPct val="100000"/>
            </a:pPr>
            <a:r>
              <a:rPr lang="en-GB" sz="3223" b="1"/>
              <a:t>Spring Initializr:</a:t>
            </a:r>
            <a:r>
              <a:rPr lang="en-GB" sz="3223"/>
              <a:t> A web-based tool to generate Spring Boot project templates quickly.</a:t>
            </a:r>
            <a:endParaRPr sz="3223"/>
          </a:p>
          <a:p>
            <a:pPr indent="0">
              <a:spcBef>
                <a:spcPts val="1600"/>
              </a:spcBef>
              <a:buNone/>
            </a:pPr>
            <a:br>
              <a:rPr lang="en-GB" sz="1467" b="1"/>
            </a:br>
            <a:endParaRPr sz="1467" b="1"/>
          </a:p>
          <a:p>
            <a:pPr marL="0" indent="0">
              <a:spcBef>
                <a:spcPts val="1600"/>
              </a:spcBef>
              <a:spcAft>
                <a:spcPts val="1600"/>
              </a:spcAft>
              <a:buNone/>
            </a:pPr>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415600" y="339333"/>
            <a:ext cx="11360800" cy="553600"/>
          </a:xfrm>
          <a:prstGeom prst="rect">
            <a:avLst/>
          </a:prstGeom>
        </p:spPr>
        <p:txBody>
          <a:bodyPr spcFirstLastPara="1" vert="horz" wrap="square" lIns="121900" tIns="121900" rIns="121900" bIns="121900" rtlCol="0" anchor="t" anchorCtr="0">
            <a:normAutofit fontScale="90000"/>
          </a:bodyPr>
          <a:lstStyle/>
          <a:p>
            <a:pPr>
              <a:buSzPct val="49009"/>
            </a:pPr>
            <a:r>
              <a:rPr lang="en-GB" sz="2693" b="1"/>
              <a:t>WHY SPRING BOOT?</a:t>
            </a:r>
            <a:endParaRPr sz="2693" b="1"/>
          </a:p>
        </p:txBody>
      </p:sp>
      <p:sp>
        <p:nvSpPr>
          <p:cNvPr id="219" name="Google Shape;219;p25"/>
          <p:cNvSpPr txBox="1">
            <a:spLocks noGrp="1"/>
          </p:cNvSpPr>
          <p:nvPr>
            <p:ph type="body" idx="1"/>
          </p:nvPr>
        </p:nvSpPr>
        <p:spPr>
          <a:xfrm>
            <a:off x="415600" y="892933"/>
            <a:ext cx="11360800" cy="5822000"/>
          </a:xfrm>
          <a:prstGeom prst="rect">
            <a:avLst/>
          </a:prstGeom>
        </p:spPr>
        <p:txBody>
          <a:bodyPr spcFirstLastPara="1" vert="horz" wrap="square" lIns="121900" tIns="121900" rIns="121900" bIns="121900" rtlCol="0" anchor="t" anchorCtr="0">
            <a:normAutofit fontScale="40000" lnSpcReduction="20000"/>
          </a:bodyPr>
          <a:lstStyle/>
          <a:p>
            <a:pPr marL="0" indent="0">
              <a:spcBef>
                <a:spcPts val="1600"/>
              </a:spcBef>
              <a:buClr>
                <a:schemeClr val="dk1"/>
              </a:buClr>
              <a:buSzPct val="38804"/>
              <a:buNone/>
            </a:pPr>
            <a:r>
              <a:rPr lang="en-GB" sz="3779"/>
              <a:t>Traditional Spring applications required a lot of boilerplate code and manual configuration (like XML files). Spring Boot solves this by:</a:t>
            </a:r>
            <a:endParaRPr sz="3779"/>
          </a:p>
          <a:p>
            <a:pPr indent="-363530">
              <a:spcBef>
                <a:spcPts val="1600"/>
              </a:spcBef>
              <a:buClr>
                <a:schemeClr val="lt1"/>
              </a:buClr>
              <a:buSzPct val="75305"/>
            </a:pPr>
            <a:r>
              <a:rPr lang="en-GB" sz="3779"/>
              <a:t>Automatically configuring beans and dependencies.</a:t>
            </a:r>
            <a:br>
              <a:rPr lang="en-GB" sz="3779"/>
            </a:br>
            <a:endParaRPr sz="3779"/>
          </a:p>
          <a:p>
            <a:pPr indent="-363530">
              <a:buClr>
                <a:schemeClr val="lt1"/>
              </a:buClr>
              <a:buSzPct val="75305"/>
            </a:pPr>
            <a:r>
              <a:rPr lang="en-GB" sz="3779"/>
              <a:t>Embedding servers, so no external </a:t>
            </a:r>
            <a:endParaRPr sz="3779"/>
          </a:p>
          <a:p>
            <a:pPr indent="0">
              <a:spcBef>
                <a:spcPts val="1600"/>
              </a:spcBef>
              <a:buNone/>
            </a:pPr>
            <a:r>
              <a:rPr lang="en-GB" sz="3779"/>
              <a:t>deployment is needed.</a:t>
            </a:r>
            <a:endParaRPr sz="3779"/>
          </a:p>
          <a:p>
            <a:pPr indent="-363530">
              <a:spcBef>
                <a:spcPts val="1600"/>
              </a:spcBef>
              <a:buClr>
                <a:schemeClr val="lt1"/>
              </a:buClr>
              <a:buSzPct val="75305"/>
            </a:pPr>
            <a:r>
              <a:rPr lang="en-GB" sz="3779"/>
              <a:t>Providing default project setups.</a:t>
            </a:r>
            <a:br>
              <a:rPr lang="en-GB" sz="3779"/>
            </a:br>
            <a:endParaRPr sz="3779"/>
          </a:p>
          <a:p>
            <a:pPr indent="-363530">
              <a:buClr>
                <a:schemeClr val="lt1"/>
              </a:buClr>
              <a:buSzPct val="75305"/>
            </a:pPr>
            <a:r>
              <a:rPr lang="en-GB" sz="3779"/>
              <a:t>Making applications easier to test and run.</a:t>
            </a:r>
            <a:endParaRPr sz="3779"/>
          </a:p>
          <a:p>
            <a:pPr marL="0" indent="0">
              <a:spcBef>
                <a:spcPts val="2400"/>
              </a:spcBef>
              <a:buNone/>
            </a:pPr>
            <a:r>
              <a:rPr lang="en-GB" sz="4316" b="1"/>
              <a:t>When to Use Spring Boot</a:t>
            </a:r>
            <a:endParaRPr sz="4316" b="1"/>
          </a:p>
          <a:p>
            <a:pPr indent="-377352">
              <a:spcBef>
                <a:spcPts val="1600"/>
              </a:spcBef>
              <a:buClr>
                <a:schemeClr val="lt1"/>
              </a:buClr>
              <a:buSzPct val="100000"/>
            </a:pPr>
            <a:r>
              <a:rPr lang="en-GB" sz="3516"/>
              <a:t>Building </a:t>
            </a:r>
            <a:r>
              <a:rPr lang="en-GB" sz="3516" b="1"/>
              <a:t>RESTful APIs</a:t>
            </a:r>
            <a:br>
              <a:rPr lang="en-GB" sz="3516" b="1"/>
            </a:br>
            <a:endParaRPr sz="3516" b="1"/>
          </a:p>
          <a:p>
            <a:pPr indent="-377352">
              <a:buClr>
                <a:schemeClr val="lt1"/>
              </a:buClr>
              <a:buSzPct val="100000"/>
            </a:pPr>
            <a:r>
              <a:rPr lang="en-GB" sz="3516"/>
              <a:t>Developing </a:t>
            </a:r>
            <a:r>
              <a:rPr lang="en-GB" sz="3516" b="1"/>
              <a:t>microservices</a:t>
            </a:r>
            <a:br>
              <a:rPr lang="en-GB" sz="3516" b="1"/>
            </a:br>
            <a:endParaRPr sz="3516" b="1"/>
          </a:p>
          <a:p>
            <a:pPr indent="-377352">
              <a:buClr>
                <a:schemeClr val="lt1"/>
              </a:buClr>
              <a:buSzPct val="100000"/>
            </a:pPr>
            <a:r>
              <a:rPr lang="en-GB" sz="3516"/>
              <a:t>Creating </a:t>
            </a:r>
            <a:r>
              <a:rPr lang="en-GB" sz="3516" b="1"/>
              <a:t>web applications</a:t>
            </a:r>
            <a:br>
              <a:rPr lang="en-GB" sz="3516" b="1"/>
            </a:br>
            <a:endParaRPr sz="3516" b="1"/>
          </a:p>
          <a:p>
            <a:pPr indent="-377352">
              <a:buClr>
                <a:schemeClr val="lt1"/>
              </a:buClr>
              <a:buSzPct val="100000"/>
            </a:pPr>
            <a:r>
              <a:rPr lang="en-GB" sz="3516"/>
              <a:t>Prototyping </a:t>
            </a:r>
            <a:r>
              <a:rPr lang="en-GB" sz="3516" b="1"/>
              <a:t>quick applications</a:t>
            </a:r>
            <a:br>
              <a:rPr lang="en-GB" sz="3516" b="1"/>
            </a:br>
            <a:endParaRPr sz="3516" b="1"/>
          </a:p>
          <a:p>
            <a:pPr indent="-377352">
              <a:buClr>
                <a:schemeClr val="lt1"/>
              </a:buClr>
              <a:buSzPct val="100000"/>
            </a:pPr>
            <a:r>
              <a:rPr lang="en-GB" sz="3516"/>
              <a:t>Replacing legacy applications with </a:t>
            </a:r>
            <a:endParaRPr sz="3516"/>
          </a:p>
          <a:p>
            <a:pPr indent="0">
              <a:spcBef>
                <a:spcPts val="1600"/>
              </a:spcBef>
              <a:buNone/>
            </a:pPr>
            <a:r>
              <a:rPr lang="en-GB" sz="3516"/>
              <a:t>modern Spring-based solutions</a:t>
            </a:r>
            <a:endParaRPr sz="3516"/>
          </a:p>
          <a:p>
            <a:pPr marL="0" indent="0">
              <a:spcBef>
                <a:spcPts val="1600"/>
              </a:spcBef>
              <a:buNone/>
            </a:pPr>
            <a:endParaRPr sz="3013"/>
          </a:p>
          <a:p>
            <a:pPr marL="0" indent="0">
              <a:spcBef>
                <a:spcPts val="1600"/>
              </a:spcBef>
              <a:spcAft>
                <a:spcPts val="1600"/>
              </a:spcAft>
              <a:buNone/>
            </a:pPr>
            <a:endParaRPr/>
          </a:p>
        </p:txBody>
      </p:sp>
      <p:pic>
        <p:nvPicPr>
          <p:cNvPr id="220" name="Google Shape;220;p25" title="img.gif"/>
          <p:cNvPicPr preferRelativeResize="0"/>
          <p:nvPr/>
        </p:nvPicPr>
        <p:blipFill rotWithShape="1">
          <a:blip r:embed="rId3">
            <a:alphaModFix/>
          </a:blip>
          <a:srcRect l="-6598" t="-2310" b="2310"/>
          <a:stretch/>
        </p:blipFill>
        <p:spPr>
          <a:xfrm>
            <a:off x="4036233" y="1607033"/>
            <a:ext cx="7840267" cy="4804467"/>
          </a:xfrm>
          <a:prstGeom prst="rect">
            <a:avLst/>
          </a:prstGeom>
          <a:noFill/>
          <a:ln>
            <a:noFill/>
          </a:ln>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415600" y="250033"/>
            <a:ext cx="11360800" cy="518000"/>
          </a:xfrm>
          <a:prstGeom prst="rect">
            <a:avLst/>
          </a:prstGeom>
        </p:spPr>
        <p:txBody>
          <a:bodyPr spcFirstLastPara="1" vert="horz" wrap="square" lIns="121900" tIns="121900" rIns="121900" bIns="121900" rtlCol="0" anchor="t" anchorCtr="0">
            <a:noAutofit/>
          </a:bodyPr>
          <a:lstStyle/>
          <a:p>
            <a:r>
              <a:rPr lang="en-GB" sz="2000" b="1"/>
              <a:t>KEY FEATURES OF SPRING BOOT</a:t>
            </a:r>
            <a:endParaRPr sz="4000" b="1"/>
          </a:p>
        </p:txBody>
      </p:sp>
      <p:sp>
        <p:nvSpPr>
          <p:cNvPr id="226" name="Google Shape;226;p26"/>
          <p:cNvSpPr txBox="1">
            <a:spLocks noGrp="1"/>
          </p:cNvSpPr>
          <p:nvPr>
            <p:ph type="body" idx="1"/>
          </p:nvPr>
        </p:nvSpPr>
        <p:spPr>
          <a:xfrm>
            <a:off x="415600" y="1000133"/>
            <a:ext cx="11360800" cy="5464800"/>
          </a:xfrm>
          <a:prstGeom prst="rect">
            <a:avLst/>
          </a:prstGeom>
        </p:spPr>
        <p:txBody>
          <a:bodyPr spcFirstLastPara="1" vert="horz" wrap="square" lIns="121900" tIns="121900" rIns="121900" bIns="121900" rtlCol="0" anchor="t" anchorCtr="0">
            <a:normAutofit fontScale="25000" lnSpcReduction="20000"/>
          </a:bodyPr>
          <a:lstStyle/>
          <a:p>
            <a:pPr marL="0" indent="0">
              <a:lnSpc>
                <a:spcPct val="100000"/>
              </a:lnSpc>
              <a:buClr>
                <a:schemeClr val="dk1"/>
              </a:buClr>
              <a:buSzPts val="275"/>
              <a:buNone/>
            </a:pPr>
            <a:r>
              <a:rPr lang="en-GB" sz="9425" b="1"/>
              <a:t>✅</a:t>
            </a:r>
            <a:r>
              <a:rPr lang="en-GB" sz="5733" b="1"/>
              <a:t> </a:t>
            </a:r>
            <a:r>
              <a:rPr lang="en-GB" sz="9600" b="1"/>
              <a:t>Auto Configuration</a:t>
            </a:r>
            <a:endParaRPr sz="9600"/>
          </a:p>
          <a:p>
            <a:pPr marL="0" indent="0">
              <a:lnSpc>
                <a:spcPct val="100000"/>
              </a:lnSpc>
              <a:spcBef>
                <a:spcPts val="267"/>
              </a:spcBef>
              <a:buClr>
                <a:schemeClr val="dk1"/>
              </a:buClr>
              <a:buSzPts val="275"/>
              <a:buNone/>
            </a:pPr>
            <a:r>
              <a:rPr lang="en-GB" sz="9600" b="1"/>
              <a:t>✅ Embedded Servers</a:t>
            </a:r>
            <a:endParaRPr sz="9600"/>
          </a:p>
          <a:p>
            <a:pPr marL="0" indent="0">
              <a:lnSpc>
                <a:spcPct val="100000"/>
              </a:lnSpc>
              <a:spcBef>
                <a:spcPts val="267"/>
              </a:spcBef>
              <a:buClr>
                <a:schemeClr val="dk1"/>
              </a:buClr>
              <a:buSzPts val="275"/>
              <a:buNone/>
            </a:pPr>
            <a:r>
              <a:rPr lang="en-GB" sz="9600" b="1"/>
              <a:t>✅ Spring Boot Starter Dependencies</a:t>
            </a:r>
            <a:endParaRPr sz="9600" b="1"/>
          </a:p>
          <a:p>
            <a:pPr marL="0" indent="0">
              <a:lnSpc>
                <a:spcPct val="100000"/>
              </a:lnSpc>
              <a:spcBef>
                <a:spcPts val="267"/>
              </a:spcBef>
              <a:buClr>
                <a:schemeClr val="dk1"/>
              </a:buClr>
              <a:buSzPts val="275"/>
              <a:buNone/>
            </a:pPr>
            <a:r>
              <a:rPr lang="en-GB" sz="9600" b="1"/>
              <a:t>✅ Spring Boot Actuator</a:t>
            </a:r>
            <a:endParaRPr sz="9600" b="1"/>
          </a:p>
          <a:p>
            <a:pPr marL="0" indent="0">
              <a:lnSpc>
                <a:spcPct val="100000"/>
              </a:lnSpc>
              <a:spcBef>
                <a:spcPts val="267"/>
              </a:spcBef>
              <a:buClr>
                <a:schemeClr val="dk1"/>
              </a:buClr>
              <a:buSzPts val="275"/>
              <a:buNone/>
            </a:pPr>
            <a:r>
              <a:rPr lang="en-GB" sz="9600" b="1"/>
              <a:t>✅ Externalized Configuration</a:t>
            </a:r>
            <a:endParaRPr sz="9600" b="1"/>
          </a:p>
          <a:p>
            <a:pPr marL="0" indent="0">
              <a:lnSpc>
                <a:spcPct val="100000"/>
              </a:lnSpc>
              <a:spcBef>
                <a:spcPts val="267"/>
              </a:spcBef>
              <a:buClr>
                <a:schemeClr val="dk1"/>
              </a:buClr>
              <a:buSzPts val="275"/>
              <a:buNone/>
            </a:pPr>
            <a:r>
              <a:rPr lang="en-GB" sz="9600" b="1"/>
              <a:t>✅ Spring Initializr</a:t>
            </a:r>
            <a:endParaRPr sz="9600" b="1"/>
          </a:p>
          <a:p>
            <a:pPr marL="0" indent="0">
              <a:spcBef>
                <a:spcPts val="1867"/>
              </a:spcBef>
              <a:buClr>
                <a:schemeClr val="dk1"/>
              </a:buClr>
              <a:buSzPts val="275"/>
              <a:buNone/>
            </a:pPr>
            <a:r>
              <a:rPr lang="en-GB" sz="7333" b="1">
                <a:latin typeface="Montserrat"/>
                <a:ea typeface="Montserrat"/>
                <a:cs typeface="Montserrat"/>
                <a:sym typeface="Montserrat"/>
              </a:rPr>
              <a:t>Benefits of Using Spring Boot:</a:t>
            </a:r>
            <a:endParaRPr sz="7333" b="1">
              <a:latin typeface="Montserrat"/>
              <a:ea typeface="Montserrat"/>
              <a:cs typeface="Montserrat"/>
              <a:sym typeface="Montserrat"/>
            </a:endParaRPr>
          </a:p>
          <a:p>
            <a:pPr indent="-440256">
              <a:spcBef>
                <a:spcPts val="1600"/>
              </a:spcBef>
              <a:buClr>
                <a:schemeClr val="lt1"/>
              </a:buClr>
              <a:buSzPct val="100000"/>
            </a:pPr>
            <a:r>
              <a:rPr lang="en-GB" sz="8533" b="1"/>
              <a:t>Microservice-Friendly</a:t>
            </a:r>
            <a:r>
              <a:rPr lang="en-GB" sz="8533"/>
              <a:t>: Ideal for building microservices due to its modular structure and lightweight setup.</a:t>
            </a:r>
            <a:endParaRPr sz="8533"/>
          </a:p>
          <a:p>
            <a:pPr indent="-440256">
              <a:buSzPct val="100000"/>
            </a:pPr>
            <a:r>
              <a:rPr lang="en-GB" sz="8533" b="1"/>
              <a:t>Integrated Testing Support</a:t>
            </a:r>
            <a:r>
              <a:rPr lang="en-GB" sz="8533"/>
              <a:t>: Includes testing libraries and annotations like </a:t>
            </a:r>
            <a:r>
              <a:rPr lang="en-GB" sz="8533">
                <a:latin typeface="Roboto Mono"/>
                <a:ea typeface="Roboto Mono"/>
                <a:cs typeface="Roboto Mono"/>
                <a:sym typeface="Roboto Mono"/>
              </a:rPr>
              <a:t>@SpringBootTest</a:t>
            </a:r>
            <a:r>
              <a:rPr lang="en-GB" sz="8533"/>
              <a:t> for unit and integration testing.</a:t>
            </a:r>
            <a:endParaRPr sz="8533"/>
          </a:p>
          <a:p>
            <a:pPr indent="-440256">
              <a:buClr>
                <a:schemeClr val="lt1"/>
              </a:buClr>
              <a:buSzPct val="100000"/>
            </a:pPr>
            <a:r>
              <a:rPr lang="en-GB" sz="8533" b="1"/>
              <a:t>Large Ecosystem</a:t>
            </a:r>
            <a:r>
              <a:rPr lang="en-GB" sz="8533"/>
              <a:t>: Integrates seamlessly with Spring projects like Spring Security, Spring Data, and Spring Cloud.</a:t>
            </a:r>
            <a:endParaRPr sz="8533"/>
          </a:p>
          <a:p>
            <a:pPr indent="-440256">
              <a:buClr>
                <a:schemeClr val="lt1"/>
              </a:buClr>
              <a:buSzPct val="100000"/>
            </a:pPr>
            <a:r>
              <a:rPr lang="en-GB" sz="8533" b="1"/>
              <a:t>Reduces Boilerplate Code</a:t>
            </a:r>
            <a:r>
              <a:rPr lang="en-GB" sz="8533"/>
              <a:t>: Eliminates repetitive configurations.</a:t>
            </a:r>
            <a:br>
              <a:rPr lang="en-GB" sz="8533"/>
            </a:br>
            <a:endParaRPr sz="8533"/>
          </a:p>
          <a:p>
            <a:pPr indent="-440256">
              <a:buClr>
                <a:schemeClr val="dk1"/>
              </a:buClr>
              <a:buSzPct val="100000"/>
            </a:pPr>
            <a:endParaRPr sz="8533"/>
          </a:p>
          <a:p>
            <a:pPr indent="0">
              <a:spcBef>
                <a:spcPts val="1600"/>
              </a:spcBef>
              <a:buNone/>
            </a:pPr>
            <a:br>
              <a:rPr lang="en-GB" sz="5333"/>
            </a:br>
            <a:endParaRPr sz="5333"/>
          </a:p>
          <a:p>
            <a:pPr marL="0" indent="0">
              <a:spcBef>
                <a:spcPts val="1600"/>
              </a:spcBef>
              <a:spcAft>
                <a:spcPts val="1600"/>
              </a:spcAft>
              <a:buNone/>
            </a:pPr>
            <a:endParaRPr/>
          </a:p>
        </p:txBody>
      </p:sp>
      <p:pic>
        <p:nvPicPr>
          <p:cNvPr id="227" name="Google Shape;227;p26" title="spring_boot.png"/>
          <p:cNvPicPr preferRelativeResize="0"/>
          <p:nvPr/>
        </p:nvPicPr>
        <p:blipFill>
          <a:blip r:embed="rId3">
            <a:alphaModFix/>
          </a:blip>
          <a:stretch>
            <a:fillRect/>
          </a:stretch>
        </p:blipFill>
        <p:spPr>
          <a:xfrm>
            <a:off x="5750734" y="515557"/>
            <a:ext cx="6025668" cy="3163476"/>
          </a:xfrm>
          <a:prstGeom prst="rect">
            <a:avLst/>
          </a:prstGeom>
          <a:noFill/>
          <a:ln>
            <a:noFill/>
          </a:ln>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415600" y="232167"/>
            <a:ext cx="11360800" cy="553600"/>
          </a:xfrm>
          <a:prstGeom prst="rect">
            <a:avLst/>
          </a:prstGeom>
        </p:spPr>
        <p:txBody>
          <a:bodyPr spcFirstLastPara="1" vert="horz" wrap="square" lIns="121900" tIns="121900" rIns="121900" bIns="121900" rtlCol="0" anchor="t" anchorCtr="0">
            <a:normAutofit fontScale="90000"/>
          </a:bodyPr>
          <a:lstStyle/>
          <a:p>
            <a:pPr>
              <a:lnSpc>
                <a:spcPct val="115000"/>
              </a:lnSpc>
              <a:spcBef>
                <a:spcPts val="2400"/>
              </a:spcBef>
              <a:spcAft>
                <a:spcPts val="533"/>
              </a:spcAft>
              <a:buClr>
                <a:schemeClr val="dk1"/>
              </a:buClr>
              <a:buSzPct val="64705"/>
            </a:pPr>
            <a:r>
              <a:rPr lang="en-GB" sz="2267" b="1"/>
              <a:t> WORKFLOW OF SPRING BOOT</a:t>
            </a:r>
            <a:endParaRPr/>
          </a:p>
        </p:txBody>
      </p:sp>
      <p:sp>
        <p:nvSpPr>
          <p:cNvPr id="233" name="Google Shape;233;p27"/>
          <p:cNvSpPr txBox="1">
            <a:spLocks noGrp="1"/>
          </p:cNvSpPr>
          <p:nvPr>
            <p:ph type="body" idx="1"/>
          </p:nvPr>
        </p:nvSpPr>
        <p:spPr>
          <a:xfrm>
            <a:off x="415600" y="785767"/>
            <a:ext cx="11360800" cy="5590000"/>
          </a:xfrm>
          <a:prstGeom prst="rect">
            <a:avLst/>
          </a:prstGeom>
        </p:spPr>
        <p:txBody>
          <a:bodyPr spcFirstLastPara="1" vert="horz" wrap="square" lIns="121900" tIns="121900" rIns="121900" bIns="121900" rtlCol="0" anchor="t" anchorCtr="0">
            <a:normAutofit fontScale="55000" lnSpcReduction="20000"/>
          </a:bodyPr>
          <a:lstStyle/>
          <a:p>
            <a:pPr marL="0" indent="0">
              <a:spcBef>
                <a:spcPts val="2400"/>
              </a:spcBef>
              <a:buClr>
                <a:schemeClr val="dk1"/>
              </a:buClr>
              <a:buSzPts val="605"/>
              <a:buNone/>
            </a:pPr>
            <a:endParaRPr sz="267" b="1"/>
          </a:p>
          <a:p>
            <a:pPr indent="-421631">
              <a:lnSpc>
                <a:spcPct val="100000"/>
              </a:lnSpc>
              <a:spcBef>
                <a:spcPts val="533"/>
              </a:spcBef>
              <a:buClr>
                <a:schemeClr val="lt1"/>
              </a:buClr>
              <a:buSzPct val="100000"/>
              <a:buAutoNum type="arabicPeriod"/>
            </a:pPr>
            <a:r>
              <a:rPr lang="en-GB" sz="3345"/>
              <a:t>Go to</a:t>
            </a:r>
            <a:r>
              <a:rPr lang="en-GB" sz="3345">
                <a:uFill>
                  <a:noFill/>
                </a:uFill>
                <a:hlinkClick r:id="rId3"/>
              </a:rPr>
              <a:t> </a:t>
            </a:r>
            <a:r>
              <a:rPr lang="en-GB" sz="3345" u="sng">
                <a:hlinkClick r:id="rId3"/>
              </a:rPr>
              <a:t>Spring Initializr</a:t>
            </a:r>
            <a:br>
              <a:rPr lang="en-GB" sz="3345" u="sng">
                <a:hlinkClick r:id="rId3"/>
              </a:rPr>
            </a:br>
            <a:endParaRPr sz="3345" u="sng"/>
          </a:p>
          <a:p>
            <a:pPr indent="-421631">
              <a:lnSpc>
                <a:spcPct val="100000"/>
              </a:lnSpc>
              <a:buClr>
                <a:schemeClr val="lt1"/>
              </a:buClr>
              <a:buSzPct val="100000"/>
              <a:buAutoNum type="arabicPeriod"/>
            </a:pPr>
            <a:r>
              <a:rPr lang="en-GB" sz="3345"/>
              <a:t>Choose:</a:t>
            </a:r>
            <a:br>
              <a:rPr lang="en-GB" sz="3345"/>
            </a:br>
            <a:endParaRPr sz="3345"/>
          </a:p>
          <a:p>
            <a:pPr lvl="1" indent="-421631">
              <a:lnSpc>
                <a:spcPct val="100000"/>
              </a:lnSpc>
              <a:buClr>
                <a:schemeClr val="lt1"/>
              </a:buClr>
              <a:buSzPct val="100000"/>
            </a:pPr>
            <a:r>
              <a:rPr lang="en-GB" sz="3345"/>
              <a:t>Project type (Maven/Gradle)</a:t>
            </a:r>
            <a:br>
              <a:rPr lang="en-GB" sz="3345"/>
            </a:br>
            <a:endParaRPr sz="3345"/>
          </a:p>
          <a:p>
            <a:pPr lvl="1" indent="-421631">
              <a:lnSpc>
                <a:spcPct val="100000"/>
              </a:lnSpc>
              <a:buClr>
                <a:schemeClr val="lt1"/>
              </a:buClr>
              <a:buSzPct val="100000"/>
            </a:pPr>
            <a:r>
              <a:rPr lang="en-GB" sz="3345"/>
              <a:t>Language (Java/Kotlin)</a:t>
            </a:r>
            <a:br>
              <a:rPr lang="en-GB" sz="3345"/>
            </a:br>
            <a:endParaRPr sz="3345"/>
          </a:p>
          <a:p>
            <a:pPr lvl="1" indent="-421631">
              <a:lnSpc>
                <a:spcPct val="100000"/>
              </a:lnSpc>
              <a:buClr>
                <a:schemeClr val="lt1"/>
              </a:buClr>
              <a:buSzPct val="100000"/>
            </a:pPr>
            <a:r>
              <a:rPr lang="en-GB" sz="3345"/>
              <a:t>Dependencies (e.g., Spring Web, JPA)</a:t>
            </a:r>
            <a:br>
              <a:rPr lang="en-GB" sz="3345"/>
            </a:br>
            <a:endParaRPr sz="3345"/>
          </a:p>
          <a:p>
            <a:pPr indent="-421631">
              <a:lnSpc>
                <a:spcPct val="100000"/>
              </a:lnSpc>
              <a:buClr>
                <a:schemeClr val="lt1"/>
              </a:buClr>
              <a:buSzPct val="100000"/>
              <a:buAutoNum type="arabicPeriod"/>
            </a:pPr>
            <a:r>
              <a:rPr lang="en-GB" sz="3345"/>
              <a:t>Download and import the project into an IDE.</a:t>
            </a:r>
            <a:br>
              <a:rPr lang="en-GB" sz="3345"/>
            </a:br>
            <a:endParaRPr sz="3345"/>
          </a:p>
          <a:p>
            <a:pPr indent="-421631">
              <a:lnSpc>
                <a:spcPct val="100000"/>
              </a:lnSpc>
              <a:buClr>
                <a:schemeClr val="lt1"/>
              </a:buClr>
              <a:buSzPct val="100000"/>
              <a:buAutoNum type="arabicPeriod"/>
            </a:pPr>
            <a:r>
              <a:rPr lang="en-GB" sz="3345"/>
              <a:t>Create a main class with </a:t>
            </a:r>
            <a:endParaRPr sz="3345"/>
          </a:p>
          <a:p>
            <a:pPr indent="0">
              <a:lnSpc>
                <a:spcPct val="100000"/>
              </a:lnSpc>
              <a:buNone/>
            </a:pPr>
            <a:r>
              <a:rPr lang="en-GB" sz="3345">
                <a:latin typeface="Roboto Mono"/>
                <a:ea typeface="Roboto Mono"/>
                <a:cs typeface="Roboto Mono"/>
                <a:sym typeface="Roboto Mono"/>
              </a:rPr>
              <a:t>@SpringBootApplication</a:t>
            </a:r>
            <a:r>
              <a:rPr lang="en-GB" sz="3345"/>
              <a:t>.</a:t>
            </a:r>
            <a:br>
              <a:rPr lang="en-GB" sz="3345"/>
            </a:br>
            <a:endParaRPr sz="3345"/>
          </a:p>
          <a:p>
            <a:pPr indent="-421631">
              <a:lnSpc>
                <a:spcPct val="100000"/>
              </a:lnSpc>
              <a:buClr>
                <a:schemeClr val="lt1"/>
              </a:buClr>
              <a:buSzPct val="100000"/>
              <a:buAutoNum type="arabicPeriod"/>
            </a:pPr>
            <a:r>
              <a:rPr lang="en-GB" sz="3345"/>
              <a:t>Create REST controllers, services, </a:t>
            </a:r>
            <a:endParaRPr sz="3345"/>
          </a:p>
          <a:p>
            <a:pPr indent="0">
              <a:lnSpc>
                <a:spcPct val="100000"/>
              </a:lnSpc>
              <a:buNone/>
            </a:pPr>
            <a:r>
              <a:rPr lang="en-GB" sz="3345"/>
              <a:t>repositories.</a:t>
            </a:r>
            <a:br>
              <a:rPr lang="en-GB" sz="3345"/>
            </a:br>
            <a:endParaRPr sz="3345"/>
          </a:p>
          <a:p>
            <a:pPr indent="-421631">
              <a:lnSpc>
                <a:spcPct val="100000"/>
              </a:lnSpc>
              <a:buClr>
                <a:schemeClr val="lt1"/>
              </a:buClr>
              <a:buSzPct val="100000"/>
              <a:buAutoNum type="arabicPeriod"/>
            </a:pPr>
            <a:r>
              <a:rPr lang="en-GB" sz="3345"/>
              <a:t>Run with </a:t>
            </a:r>
            <a:r>
              <a:rPr lang="en-GB" sz="3345">
                <a:latin typeface="Roboto Mono"/>
                <a:ea typeface="Roboto Mono"/>
                <a:cs typeface="Roboto Mono"/>
                <a:sym typeface="Roboto Mono"/>
              </a:rPr>
              <a:t>mvn spring-boot:run</a:t>
            </a:r>
            <a:r>
              <a:rPr lang="en-GB" sz="3345"/>
              <a:t> or </a:t>
            </a:r>
            <a:endParaRPr sz="3345"/>
          </a:p>
          <a:p>
            <a:pPr indent="0">
              <a:lnSpc>
                <a:spcPct val="100000"/>
              </a:lnSpc>
              <a:buNone/>
            </a:pPr>
            <a:r>
              <a:rPr lang="en-GB" sz="3345">
                <a:latin typeface="Roboto Mono"/>
                <a:ea typeface="Roboto Mono"/>
                <a:cs typeface="Roboto Mono"/>
                <a:sym typeface="Roboto Mono"/>
              </a:rPr>
              <a:t>java -jar</a:t>
            </a:r>
            <a:r>
              <a:rPr lang="en-GB" sz="3345"/>
              <a:t>.</a:t>
            </a:r>
            <a:endParaRPr sz="3345"/>
          </a:p>
          <a:p>
            <a:pPr marL="0" indent="0">
              <a:spcAft>
                <a:spcPts val="1600"/>
              </a:spcAft>
              <a:buNone/>
            </a:pPr>
            <a:endParaRPr/>
          </a:p>
        </p:txBody>
      </p:sp>
      <p:pic>
        <p:nvPicPr>
          <p:cNvPr id="234" name="Google Shape;234;p27"/>
          <p:cNvPicPr preferRelativeResize="0"/>
          <p:nvPr/>
        </p:nvPicPr>
        <p:blipFill>
          <a:blip r:embed="rId4">
            <a:alphaModFix/>
          </a:blip>
          <a:stretch>
            <a:fillRect/>
          </a:stretch>
        </p:blipFill>
        <p:spPr>
          <a:xfrm>
            <a:off x="5929301" y="535767"/>
            <a:ext cx="6125767" cy="5982900"/>
          </a:xfrm>
          <a:prstGeom prst="rect">
            <a:avLst/>
          </a:prstGeom>
          <a:noFill/>
          <a:ln>
            <a:noFill/>
          </a:ln>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p:nvPr>
        </p:nvSpPr>
        <p:spPr>
          <a:xfrm>
            <a:off x="660800" y="303600"/>
            <a:ext cx="10454400" cy="482400"/>
          </a:xfrm>
          <a:prstGeom prst="rect">
            <a:avLst/>
          </a:prstGeom>
        </p:spPr>
        <p:txBody>
          <a:bodyPr spcFirstLastPara="1" vert="horz" wrap="square" lIns="121900" tIns="121900" rIns="121900" bIns="121900" rtlCol="0" anchor="t" anchorCtr="0">
            <a:noAutofit/>
          </a:bodyPr>
          <a:lstStyle/>
          <a:p>
            <a:pPr>
              <a:buSzPts val="990"/>
            </a:pPr>
            <a:r>
              <a:rPr lang="en-GB" sz="1800" b="1" dirty="0"/>
              <a:t> THYMLEAF IN SPRING BOOT</a:t>
            </a:r>
            <a:endParaRPr sz="1800" b="1" dirty="0"/>
          </a:p>
        </p:txBody>
      </p:sp>
      <p:sp>
        <p:nvSpPr>
          <p:cNvPr id="240" name="Google Shape;240;p28"/>
          <p:cNvSpPr txBox="1">
            <a:spLocks noGrp="1"/>
          </p:cNvSpPr>
          <p:nvPr>
            <p:ph type="body" idx="1"/>
          </p:nvPr>
        </p:nvSpPr>
        <p:spPr>
          <a:xfrm>
            <a:off x="660800" y="875100"/>
            <a:ext cx="11090800" cy="5750800"/>
          </a:xfrm>
          <a:prstGeom prst="rect">
            <a:avLst/>
          </a:prstGeom>
        </p:spPr>
        <p:txBody>
          <a:bodyPr spcFirstLastPara="1" vert="horz" wrap="square" lIns="121900" tIns="121900" rIns="121900" bIns="121900" rtlCol="0" anchor="t" anchorCtr="0">
            <a:noAutofit/>
          </a:bodyPr>
          <a:lstStyle/>
          <a:p>
            <a:pPr>
              <a:lnSpc>
                <a:spcPct val="100000"/>
              </a:lnSpc>
              <a:spcBef>
                <a:spcPts val="1333"/>
              </a:spcBef>
              <a:buFont typeface="Arial"/>
              <a:buChar char="●"/>
            </a:pPr>
            <a:r>
              <a:rPr lang="en-GB" sz="1600" dirty="0">
                <a:latin typeface="Arial"/>
                <a:ea typeface="Arial"/>
                <a:cs typeface="Arial"/>
                <a:sym typeface="Arial"/>
              </a:rPr>
              <a:t>Thymeleaf is a </a:t>
            </a:r>
            <a:r>
              <a:rPr lang="en-GB" sz="1600" b="1" dirty="0">
                <a:latin typeface="Arial"/>
                <a:ea typeface="Arial"/>
                <a:cs typeface="Arial"/>
                <a:sym typeface="Arial"/>
              </a:rPr>
              <a:t>server-side templating engine</a:t>
            </a:r>
            <a:r>
              <a:rPr lang="en-GB" sz="1600" dirty="0">
                <a:latin typeface="Arial"/>
                <a:ea typeface="Arial"/>
                <a:cs typeface="Arial"/>
                <a:sym typeface="Arial"/>
              </a:rPr>
              <a:t> that works seamlessly with Spring Boot to generate dynamic HTML pages. Unlike traditional JSP (Java Server Pages), Thymeleaf allows developers to write </a:t>
            </a:r>
            <a:r>
              <a:rPr lang="en-GB" sz="1600" b="1" dirty="0">
                <a:latin typeface="Arial"/>
                <a:ea typeface="Arial"/>
                <a:cs typeface="Arial"/>
                <a:sym typeface="Arial"/>
              </a:rPr>
              <a:t>clean, readable, and HTML-friendly templates</a:t>
            </a:r>
            <a:r>
              <a:rPr lang="en-GB" sz="1600" dirty="0">
                <a:latin typeface="Arial"/>
                <a:ea typeface="Arial"/>
                <a:cs typeface="Arial"/>
                <a:sym typeface="Arial"/>
              </a:rPr>
              <a:t>, making it a popular choice for modern web development.</a:t>
            </a:r>
            <a:endParaRPr sz="1600" dirty="0">
              <a:latin typeface="Arial"/>
              <a:ea typeface="Arial"/>
              <a:cs typeface="Arial"/>
              <a:sym typeface="Arial"/>
            </a:endParaRPr>
          </a:p>
          <a:p>
            <a:pPr>
              <a:lnSpc>
                <a:spcPct val="100000"/>
              </a:lnSpc>
              <a:spcBef>
                <a:spcPts val="1333"/>
              </a:spcBef>
              <a:buFont typeface="Arial"/>
              <a:buChar char="●"/>
            </a:pPr>
            <a:r>
              <a:rPr lang="en-GB" sz="1600" dirty="0">
                <a:latin typeface="Arial"/>
                <a:ea typeface="Arial"/>
                <a:cs typeface="Arial"/>
                <a:sym typeface="Arial"/>
              </a:rPr>
              <a:t>Thymeleaf is a </a:t>
            </a:r>
            <a:r>
              <a:rPr lang="en-GB" sz="1600" b="1" dirty="0">
                <a:latin typeface="Arial"/>
                <a:ea typeface="Arial"/>
                <a:cs typeface="Arial"/>
                <a:sym typeface="Arial"/>
              </a:rPr>
              <a:t>powerful and flexible</a:t>
            </a:r>
            <a:r>
              <a:rPr lang="en-GB" sz="1600" dirty="0">
                <a:latin typeface="Arial"/>
                <a:ea typeface="Arial"/>
                <a:cs typeface="Arial"/>
                <a:sym typeface="Arial"/>
              </a:rPr>
              <a:t> templating engine that simplifies web development in </a:t>
            </a:r>
            <a:r>
              <a:rPr lang="en-GB" sz="1600" b="1" dirty="0">
                <a:latin typeface="Arial"/>
                <a:ea typeface="Arial"/>
                <a:cs typeface="Arial"/>
                <a:sym typeface="Arial"/>
              </a:rPr>
              <a:t>Spring Boot applications</a:t>
            </a:r>
            <a:r>
              <a:rPr lang="en-GB" sz="1600" dirty="0">
                <a:latin typeface="Arial"/>
                <a:ea typeface="Arial"/>
                <a:cs typeface="Arial"/>
                <a:sym typeface="Arial"/>
              </a:rPr>
              <a:t>. Its </a:t>
            </a:r>
            <a:r>
              <a:rPr lang="en-GB" sz="1600" b="1" dirty="0">
                <a:latin typeface="Arial"/>
                <a:ea typeface="Arial"/>
                <a:cs typeface="Arial"/>
                <a:sym typeface="Arial"/>
              </a:rPr>
              <a:t>HTML-friendly syntax</a:t>
            </a:r>
            <a:r>
              <a:rPr lang="en-GB" sz="1600" dirty="0">
                <a:latin typeface="Arial"/>
                <a:ea typeface="Arial"/>
                <a:cs typeface="Arial"/>
                <a:sym typeface="Arial"/>
              </a:rPr>
              <a:t>, </a:t>
            </a:r>
            <a:r>
              <a:rPr lang="en-GB" sz="1600" b="1" dirty="0">
                <a:latin typeface="Arial"/>
                <a:ea typeface="Arial"/>
                <a:cs typeface="Arial"/>
                <a:sym typeface="Arial"/>
              </a:rPr>
              <a:t>dynamic data binding</a:t>
            </a:r>
            <a:r>
              <a:rPr lang="en-GB" sz="1600" dirty="0">
                <a:latin typeface="Arial"/>
                <a:ea typeface="Arial"/>
                <a:cs typeface="Arial"/>
                <a:sym typeface="Arial"/>
              </a:rPr>
              <a:t>, and </a:t>
            </a:r>
            <a:r>
              <a:rPr lang="en-GB" sz="1600" b="1" dirty="0">
                <a:latin typeface="Arial"/>
                <a:ea typeface="Arial"/>
                <a:cs typeface="Arial"/>
                <a:sym typeface="Arial"/>
              </a:rPr>
              <a:t>tight integration with Spring MVC</a:t>
            </a:r>
            <a:r>
              <a:rPr lang="en-GB" sz="1600" dirty="0">
                <a:latin typeface="Arial"/>
                <a:ea typeface="Arial"/>
                <a:cs typeface="Arial"/>
                <a:sym typeface="Arial"/>
              </a:rPr>
              <a:t> make it an ideal choice for creating </a:t>
            </a:r>
            <a:r>
              <a:rPr lang="en-GB" sz="1600" b="1" dirty="0">
                <a:latin typeface="Arial"/>
                <a:ea typeface="Arial"/>
                <a:cs typeface="Arial"/>
                <a:sym typeface="Arial"/>
              </a:rPr>
              <a:t>interactive and data-driven web applications</a:t>
            </a:r>
            <a:r>
              <a:rPr lang="en-GB" sz="1600" dirty="0">
                <a:latin typeface="Arial"/>
                <a:ea typeface="Arial"/>
                <a:cs typeface="Arial"/>
                <a:sym typeface="Arial"/>
              </a:rPr>
              <a:t>.</a:t>
            </a:r>
            <a:endParaRPr sz="1600" dirty="0">
              <a:latin typeface="Arial"/>
              <a:ea typeface="Arial"/>
              <a:cs typeface="Arial"/>
              <a:sym typeface="Arial"/>
            </a:endParaRPr>
          </a:p>
          <a:p>
            <a:pPr>
              <a:lnSpc>
                <a:spcPct val="100000"/>
              </a:lnSpc>
              <a:spcBef>
                <a:spcPts val="1333"/>
              </a:spcBef>
              <a:buFont typeface="Arial"/>
              <a:buChar char="●"/>
            </a:pPr>
            <a:r>
              <a:rPr lang="en-GB" sz="1600" dirty="0">
                <a:latin typeface="Arial"/>
                <a:ea typeface="Arial"/>
                <a:cs typeface="Arial"/>
                <a:sym typeface="Arial"/>
              </a:rPr>
              <a:t>By using Thymeleaf, developers can </a:t>
            </a:r>
            <a:r>
              <a:rPr lang="en-GB" sz="1600" b="1" dirty="0">
                <a:latin typeface="Arial"/>
                <a:ea typeface="Arial"/>
                <a:cs typeface="Arial"/>
                <a:sym typeface="Arial"/>
              </a:rPr>
              <a:t>easily manage front-end and back-end interactions</a:t>
            </a:r>
            <a:r>
              <a:rPr lang="en-GB" sz="1600" dirty="0">
                <a:latin typeface="Arial"/>
                <a:ea typeface="Arial"/>
                <a:cs typeface="Arial"/>
                <a:sym typeface="Arial"/>
              </a:rPr>
              <a:t>, ensuring a </a:t>
            </a:r>
            <a:r>
              <a:rPr lang="en-GB" sz="1600" b="1" dirty="0">
                <a:latin typeface="Arial"/>
                <a:ea typeface="Arial"/>
                <a:cs typeface="Arial"/>
                <a:sym typeface="Arial"/>
              </a:rPr>
              <a:t>seamless user experience</a:t>
            </a:r>
            <a:r>
              <a:rPr lang="en-GB" sz="1600" dirty="0">
                <a:latin typeface="Arial"/>
                <a:ea typeface="Arial"/>
                <a:cs typeface="Arial"/>
                <a:sym typeface="Arial"/>
              </a:rPr>
              <a:t> without requiring heavy JavaScript frameworks. Whether you're building simple pages or complex web applications, </a:t>
            </a:r>
            <a:r>
              <a:rPr lang="en-GB" sz="1600" b="1" dirty="0">
                <a:latin typeface="Arial"/>
                <a:ea typeface="Arial"/>
                <a:cs typeface="Arial"/>
                <a:sym typeface="Arial"/>
              </a:rPr>
              <a:t>Spring Boot with Thymeleaf provides an efficient, scalable, and maintainable solution</a:t>
            </a:r>
            <a:r>
              <a:rPr lang="en-GB" sz="1600" dirty="0">
                <a:latin typeface="Arial"/>
                <a:ea typeface="Arial"/>
                <a:cs typeface="Arial"/>
                <a:sym typeface="Arial"/>
              </a:rPr>
              <a:t>.</a:t>
            </a:r>
            <a:endParaRPr sz="1600" dirty="0">
              <a:latin typeface="Arial"/>
              <a:ea typeface="Arial"/>
              <a:cs typeface="Arial"/>
              <a:sym typeface="Arial"/>
            </a:endParaRPr>
          </a:p>
          <a:p>
            <a:pPr marL="0" indent="0">
              <a:lnSpc>
                <a:spcPct val="100000"/>
              </a:lnSpc>
              <a:spcBef>
                <a:spcPts val="1333"/>
              </a:spcBef>
              <a:buNone/>
            </a:pPr>
            <a:r>
              <a:rPr lang="en-GB" sz="1600" b="1" dirty="0">
                <a:latin typeface="Arial"/>
                <a:ea typeface="Arial"/>
                <a:cs typeface="Arial"/>
                <a:sym typeface="Arial"/>
              </a:rPr>
              <a:t>HIBERNATE IN SPRING BOOT</a:t>
            </a:r>
            <a:endParaRPr sz="1600" b="1" dirty="0">
              <a:latin typeface="Arial"/>
              <a:ea typeface="Arial"/>
              <a:cs typeface="Arial"/>
              <a:sym typeface="Arial"/>
            </a:endParaRPr>
          </a:p>
          <a:p>
            <a:pPr>
              <a:spcBef>
                <a:spcPts val="1333"/>
              </a:spcBef>
              <a:buFont typeface="Arial"/>
              <a:buChar char="●"/>
            </a:pPr>
            <a:r>
              <a:rPr lang="en-GB" sz="1600" b="1" dirty="0">
                <a:latin typeface="Arial"/>
                <a:ea typeface="Arial"/>
                <a:cs typeface="Arial"/>
                <a:sym typeface="Arial"/>
              </a:rPr>
              <a:t>Hibernate</a:t>
            </a:r>
            <a:r>
              <a:rPr lang="en-GB" sz="1600" dirty="0">
                <a:latin typeface="Arial"/>
                <a:ea typeface="Arial"/>
                <a:cs typeface="Arial"/>
                <a:sym typeface="Arial"/>
              </a:rPr>
              <a:t> is a popular </a:t>
            </a:r>
            <a:r>
              <a:rPr lang="en-GB" sz="1600" b="1" dirty="0">
                <a:latin typeface="Arial"/>
                <a:ea typeface="Arial"/>
                <a:cs typeface="Arial"/>
                <a:sym typeface="Arial"/>
              </a:rPr>
              <a:t>Object-Relational Mapping (ORM) framework</a:t>
            </a:r>
            <a:r>
              <a:rPr lang="en-GB" sz="1600" dirty="0">
                <a:latin typeface="Arial"/>
                <a:ea typeface="Arial"/>
                <a:cs typeface="Arial"/>
                <a:sym typeface="Arial"/>
              </a:rPr>
              <a:t> for Java that simplifies database interactions by mapping Java objects (entities) to database tables. It eliminates the need for complex SQL queries and allows developers to work with </a:t>
            </a:r>
            <a:r>
              <a:rPr lang="en-GB" sz="1600" b="1" dirty="0">
                <a:latin typeface="Arial"/>
                <a:ea typeface="Arial"/>
                <a:cs typeface="Arial"/>
                <a:sym typeface="Arial"/>
              </a:rPr>
              <a:t>Java objects instead of raw SQL queries</a:t>
            </a:r>
            <a:r>
              <a:rPr lang="en-GB" sz="1600" dirty="0">
                <a:latin typeface="Arial"/>
                <a:ea typeface="Arial"/>
                <a:cs typeface="Arial"/>
                <a:sym typeface="Arial"/>
              </a:rPr>
              <a:t>.</a:t>
            </a:r>
            <a:endParaRPr sz="1600" dirty="0">
              <a:latin typeface="Arial"/>
              <a:ea typeface="Arial"/>
              <a:cs typeface="Arial"/>
              <a:sym typeface="Arial"/>
            </a:endParaRPr>
          </a:p>
          <a:p>
            <a:pPr>
              <a:spcBef>
                <a:spcPts val="1600"/>
              </a:spcBef>
              <a:buFont typeface="Arial"/>
              <a:buChar char="●"/>
            </a:pPr>
            <a:r>
              <a:rPr lang="en-GB" sz="1600" dirty="0">
                <a:latin typeface="Arial"/>
                <a:ea typeface="Arial"/>
                <a:cs typeface="Arial"/>
                <a:sym typeface="Arial"/>
              </a:rPr>
              <a:t>In </a:t>
            </a:r>
            <a:r>
              <a:rPr lang="en-GB" sz="1600" b="1" dirty="0">
                <a:latin typeface="Arial"/>
                <a:ea typeface="Arial"/>
                <a:cs typeface="Arial"/>
                <a:sym typeface="Arial"/>
              </a:rPr>
              <a:t>Spring Boot</a:t>
            </a:r>
            <a:r>
              <a:rPr lang="en-GB" sz="1600" dirty="0">
                <a:latin typeface="Arial"/>
                <a:ea typeface="Arial"/>
                <a:cs typeface="Arial"/>
                <a:sym typeface="Arial"/>
              </a:rPr>
              <a:t>, Hibernate is used as the </a:t>
            </a:r>
            <a:r>
              <a:rPr lang="en-GB" sz="1600" b="1" dirty="0">
                <a:latin typeface="Arial"/>
                <a:ea typeface="Arial"/>
                <a:cs typeface="Arial"/>
                <a:sym typeface="Arial"/>
              </a:rPr>
              <a:t>default JPA (Java Persistence API) implementation</a:t>
            </a:r>
            <a:r>
              <a:rPr lang="en-GB" sz="1600" dirty="0">
                <a:latin typeface="Arial"/>
                <a:ea typeface="Arial"/>
                <a:cs typeface="Arial"/>
                <a:sym typeface="Arial"/>
              </a:rPr>
              <a:t>, making it easy to interact with databases using a simple and declarative approach.</a:t>
            </a:r>
            <a:endParaRPr sz="1600" dirty="0">
              <a:latin typeface="Arial"/>
              <a:ea typeface="Arial"/>
              <a:cs typeface="Arial"/>
              <a:sym typeface="Arial"/>
            </a:endParaRPr>
          </a:p>
          <a:p>
            <a:pPr marL="194729" indent="0">
              <a:lnSpc>
                <a:spcPct val="100000"/>
              </a:lnSpc>
              <a:spcBef>
                <a:spcPts val="1333"/>
              </a:spcBef>
              <a:buNone/>
            </a:pPr>
            <a:endParaRPr sz="1600" dirty="0">
              <a:latin typeface="Arial"/>
              <a:ea typeface="Arial"/>
              <a:cs typeface="Arial"/>
              <a:sym typeface="Arial"/>
            </a:endParaRPr>
          </a:p>
          <a:p>
            <a:pPr marL="0" indent="0">
              <a:lnSpc>
                <a:spcPct val="100000"/>
              </a:lnSpc>
              <a:spcBef>
                <a:spcPts val="1333"/>
              </a:spcBef>
              <a:spcAft>
                <a:spcPts val="1333"/>
              </a:spcAft>
              <a:buNone/>
            </a:pPr>
            <a:endParaRPr sz="1600" dirty="0">
              <a:latin typeface="Arial"/>
              <a:ea typeface="Arial"/>
              <a:cs typeface="Arial"/>
              <a:sym typeface="Arial"/>
            </a:endParaRP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9"/>
          <p:cNvSpPr txBox="1">
            <a:spLocks noGrp="1"/>
          </p:cNvSpPr>
          <p:nvPr>
            <p:ph type="title"/>
          </p:nvPr>
        </p:nvSpPr>
        <p:spPr>
          <a:xfrm>
            <a:off x="415600" y="267900"/>
            <a:ext cx="11360800" cy="428400"/>
          </a:xfrm>
          <a:prstGeom prst="rect">
            <a:avLst/>
          </a:prstGeom>
        </p:spPr>
        <p:txBody>
          <a:bodyPr spcFirstLastPara="1" vert="horz" wrap="square" lIns="121900" tIns="121900" rIns="121900" bIns="121900" rtlCol="0" anchor="t" anchorCtr="0">
            <a:noAutofit/>
          </a:bodyPr>
          <a:lstStyle/>
          <a:p>
            <a:pPr>
              <a:buSzPts val="990"/>
            </a:pPr>
            <a:r>
              <a:rPr lang="en-GB" sz="2784" b="1"/>
              <a:t>Controller in Spring Boot</a:t>
            </a:r>
            <a:r>
              <a:rPr lang="en-GB" sz="2917"/>
              <a:t> </a:t>
            </a:r>
            <a:endParaRPr sz="2917"/>
          </a:p>
        </p:txBody>
      </p:sp>
      <p:sp>
        <p:nvSpPr>
          <p:cNvPr id="246" name="Google Shape;246;p29"/>
          <p:cNvSpPr txBox="1">
            <a:spLocks noGrp="1"/>
          </p:cNvSpPr>
          <p:nvPr>
            <p:ph type="body" idx="1"/>
          </p:nvPr>
        </p:nvSpPr>
        <p:spPr>
          <a:xfrm>
            <a:off x="415600" y="910833"/>
            <a:ext cx="11360800" cy="5661200"/>
          </a:xfrm>
          <a:prstGeom prst="rect">
            <a:avLst/>
          </a:prstGeom>
        </p:spPr>
        <p:txBody>
          <a:bodyPr spcFirstLastPara="1" vert="horz" wrap="square" lIns="121900" tIns="121900" rIns="121900" bIns="121900" rtlCol="0" anchor="t" anchorCtr="0">
            <a:noAutofit/>
          </a:bodyPr>
          <a:lstStyle/>
          <a:p>
            <a:pPr marL="0" indent="0">
              <a:lnSpc>
                <a:spcPct val="95000"/>
              </a:lnSpc>
              <a:buSzPts val="1018"/>
              <a:buNone/>
            </a:pPr>
            <a:r>
              <a:rPr lang="en-GB" sz="1623"/>
              <a:t>In a Spring Boot web application, a </a:t>
            </a:r>
            <a:r>
              <a:rPr lang="en-GB" sz="1623" b="1"/>
              <a:t>Controller</a:t>
            </a:r>
            <a:r>
              <a:rPr lang="en-GB" sz="1623"/>
              <a:t> is a special Java class that handles </a:t>
            </a:r>
            <a:r>
              <a:rPr lang="en-GB" sz="1623" b="1"/>
              <a:t>HTTP requests</a:t>
            </a:r>
            <a:r>
              <a:rPr lang="en-GB" sz="1623"/>
              <a:t> from users and sends appropriate responses. It is a </a:t>
            </a:r>
            <a:r>
              <a:rPr lang="en-GB" sz="1623" b="1"/>
              <a:t>core component in the MVC (Model-View-Controller)</a:t>
            </a:r>
            <a:r>
              <a:rPr lang="en-GB" sz="1623"/>
              <a:t> architecture, where it acts as the </a:t>
            </a:r>
            <a:r>
              <a:rPr lang="en-GB" sz="1623" b="1"/>
              <a:t>middle layer</a:t>
            </a:r>
            <a:r>
              <a:rPr lang="en-GB" sz="1623"/>
              <a:t> that connects the front-end (user interface) and the back-end (business logic and database).</a:t>
            </a:r>
            <a:endParaRPr sz="1623"/>
          </a:p>
          <a:p>
            <a:pPr marL="0" indent="0">
              <a:lnSpc>
                <a:spcPct val="95000"/>
              </a:lnSpc>
              <a:spcBef>
                <a:spcPts val="1867"/>
              </a:spcBef>
              <a:buClr>
                <a:schemeClr val="dk1"/>
              </a:buClr>
              <a:buSzPts val="1018"/>
              <a:buNone/>
            </a:pPr>
            <a:r>
              <a:rPr lang="en-GB" sz="1736" b="1"/>
              <a:t>What Does a Controller Do?</a:t>
            </a:r>
            <a:endParaRPr sz="1736" b="1"/>
          </a:p>
          <a:p>
            <a:pPr indent="-399405">
              <a:lnSpc>
                <a:spcPct val="100000"/>
              </a:lnSpc>
              <a:spcBef>
                <a:spcPts val="533"/>
              </a:spcBef>
              <a:buClr>
                <a:schemeClr val="lt1"/>
              </a:buClr>
              <a:buSzPts val="1118"/>
              <a:buAutoNum type="arabicPeriod"/>
            </a:pPr>
            <a:r>
              <a:rPr lang="en-GB" sz="1489" b="1"/>
              <a:t>Receives Web Requests:</a:t>
            </a:r>
            <a:br>
              <a:rPr lang="en-GB" sz="1489" b="1"/>
            </a:br>
            <a:r>
              <a:rPr lang="en-GB" sz="1489"/>
              <a:t> When a user visits a URL (like </a:t>
            </a:r>
            <a:r>
              <a:rPr lang="en-GB" sz="1489">
                <a:latin typeface="Roboto Mono"/>
                <a:ea typeface="Roboto Mono"/>
                <a:cs typeface="Roboto Mono"/>
                <a:sym typeface="Roboto Mono"/>
              </a:rPr>
              <a:t>http://localhost:8080/hello</a:t>
            </a:r>
            <a:r>
              <a:rPr lang="en-GB" sz="1489"/>
              <a:t>),</a:t>
            </a:r>
            <a:endParaRPr sz="1489"/>
          </a:p>
          <a:p>
            <a:pPr indent="0">
              <a:lnSpc>
                <a:spcPct val="100000"/>
              </a:lnSpc>
              <a:buNone/>
            </a:pPr>
            <a:r>
              <a:rPr lang="en-GB" sz="1489"/>
              <a:t> Spring Boot maps that request to a method in the controller.</a:t>
            </a:r>
            <a:br>
              <a:rPr lang="en-GB" sz="1489"/>
            </a:br>
            <a:endParaRPr sz="1489"/>
          </a:p>
          <a:p>
            <a:pPr indent="-399405">
              <a:lnSpc>
                <a:spcPct val="100000"/>
              </a:lnSpc>
              <a:buClr>
                <a:schemeClr val="lt1"/>
              </a:buClr>
              <a:buSzPts val="1118"/>
              <a:buAutoNum type="arabicPeriod"/>
            </a:pPr>
            <a:r>
              <a:rPr lang="en-GB" sz="1489" b="1"/>
              <a:t>Processes Input (if any):</a:t>
            </a:r>
            <a:br>
              <a:rPr lang="en-GB" sz="1489" b="1"/>
            </a:br>
            <a:r>
              <a:rPr lang="en-GB" sz="1489"/>
              <a:t> It can take input from the user through query </a:t>
            </a:r>
            <a:endParaRPr sz="1489"/>
          </a:p>
          <a:p>
            <a:pPr indent="0">
              <a:lnSpc>
                <a:spcPct val="100000"/>
              </a:lnSpc>
              <a:buNone/>
            </a:pPr>
            <a:r>
              <a:rPr lang="en-GB" sz="1489"/>
              <a:t>parameters, path variables, or request bodies.</a:t>
            </a:r>
            <a:br>
              <a:rPr lang="en-GB" sz="1489"/>
            </a:br>
            <a:endParaRPr sz="1489"/>
          </a:p>
          <a:p>
            <a:pPr indent="-399405">
              <a:lnSpc>
                <a:spcPct val="100000"/>
              </a:lnSpc>
              <a:buClr>
                <a:schemeClr val="lt1"/>
              </a:buClr>
              <a:buSzPts val="1118"/>
              <a:buAutoNum type="arabicPeriod"/>
            </a:pPr>
            <a:r>
              <a:rPr lang="en-GB" sz="1489" b="1"/>
              <a:t>Calls Business Logic:</a:t>
            </a:r>
            <a:br>
              <a:rPr lang="en-GB" sz="1489" b="1"/>
            </a:br>
            <a:r>
              <a:rPr lang="en-GB" sz="1489"/>
              <a:t> The controller doesn’t usually contain complex logic itself.</a:t>
            </a:r>
            <a:endParaRPr sz="1489"/>
          </a:p>
          <a:p>
            <a:pPr indent="0">
              <a:lnSpc>
                <a:spcPct val="100000"/>
              </a:lnSpc>
              <a:buNone/>
            </a:pPr>
            <a:r>
              <a:rPr lang="en-GB" sz="1489"/>
              <a:t> Instead, it calls methods from the </a:t>
            </a:r>
            <a:r>
              <a:rPr lang="en-GB" sz="1489" b="1"/>
              <a:t>service layer</a:t>
            </a:r>
            <a:r>
              <a:rPr lang="en-GB" sz="1489"/>
              <a:t> to process the request.</a:t>
            </a:r>
            <a:br>
              <a:rPr lang="en-GB" sz="1489"/>
            </a:br>
            <a:endParaRPr sz="1489"/>
          </a:p>
          <a:p>
            <a:pPr indent="-399405">
              <a:lnSpc>
                <a:spcPct val="100000"/>
              </a:lnSpc>
              <a:buClr>
                <a:schemeClr val="lt1"/>
              </a:buClr>
              <a:buSzPts val="1118"/>
              <a:buAutoNum type="arabicPeriod"/>
            </a:pPr>
            <a:r>
              <a:rPr lang="en-GB" sz="1489" b="1"/>
              <a:t>Returns a Response:</a:t>
            </a:r>
            <a:br>
              <a:rPr lang="en-GB" sz="1489" b="1"/>
            </a:br>
            <a:r>
              <a:rPr lang="en-GB" sz="1489"/>
              <a:t> Based on the result, the controller returns a </a:t>
            </a:r>
            <a:r>
              <a:rPr lang="en-GB" sz="1489" b="1"/>
              <a:t>response</a:t>
            </a:r>
            <a:r>
              <a:rPr lang="en-GB" sz="1489"/>
              <a:t>, which can be:</a:t>
            </a:r>
            <a:br>
              <a:rPr lang="en-GB" sz="1489"/>
            </a:br>
            <a:endParaRPr sz="1489"/>
          </a:p>
          <a:p>
            <a:pPr lvl="1" indent="-399405">
              <a:lnSpc>
                <a:spcPct val="100000"/>
              </a:lnSpc>
              <a:buClr>
                <a:schemeClr val="lt1"/>
              </a:buClr>
              <a:buSzPts val="1118"/>
            </a:pPr>
            <a:r>
              <a:rPr lang="en-GB" sz="1489"/>
              <a:t>JSON/XML (in APIs)</a:t>
            </a:r>
            <a:br>
              <a:rPr lang="en-GB" sz="1489"/>
            </a:br>
            <a:endParaRPr sz="1489"/>
          </a:p>
          <a:p>
            <a:pPr lvl="1" indent="-399405">
              <a:lnSpc>
                <a:spcPct val="100000"/>
              </a:lnSpc>
              <a:buClr>
                <a:schemeClr val="lt1"/>
              </a:buClr>
              <a:buSzPts val="1118"/>
            </a:pPr>
            <a:r>
              <a:rPr lang="en-GB" sz="1489"/>
              <a:t>An HTML page (in traditional web apps)</a:t>
            </a:r>
            <a:br>
              <a:rPr lang="en-GB" sz="1489"/>
            </a:br>
            <a:endParaRPr sz="1489"/>
          </a:p>
          <a:p>
            <a:pPr marL="0" indent="0">
              <a:lnSpc>
                <a:spcPct val="100000"/>
              </a:lnSpc>
              <a:buSzPts val="1018"/>
              <a:buNone/>
            </a:pPr>
            <a:endParaRPr sz="1356"/>
          </a:p>
        </p:txBody>
      </p:sp>
      <p:pic>
        <p:nvPicPr>
          <p:cNvPr id="247" name="Google Shape;247;p29" title="controller.png"/>
          <p:cNvPicPr preferRelativeResize="0"/>
          <p:nvPr/>
        </p:nvPicPr>
        <p:blipFill>
          <a:blip r:embed="rId3">
            <a:alphaModFix/>
          </a:blip>
          <a:stretch>
            <a:fillRect/>
          </a:stretch>
        </p:blipFill>
        <p:spPr>
          <a:xfrm>
            <a:off x="7580671" y="1893133"/>
            <a:ext cx="4402962" cy="4339800"/>
          </a:xfrm>
          <a:prstGeom prst="rect">
            <a:avLst/>
          </a:prstGeom>
          <a:noFill/>
          <a:ln>
            <a:noFill/>
          </a:ln>
        </p:spPr>
      </p:pic>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title"/>
          </p:nvPr>
        </p:nvSpPr>
        <p:spPr>
          <a:xfrm>
            <a:off x="415600" y="285767"/>
            <a:ext cx="11360800" cy="464400"/>
          </a:xfrm>
          <a:prstGeom prst="rect">
            <a:avLst/>
          </a:prstGeom>
        </p:spPr>
        <p:txBody>
          <a:bodyPr spcFirstLastPara="1" vert="horz" wrap="square" lIns="121900" tIns="121900" rIns="121900" bIns="121900" rtlCol="0" anchor="t" anchorCtr="0">
            <a:noAutofit/>
          </a:bodyPr>
          <a:lstStyle/>
          <a:p>
            <a:pPr>
              <a:buSzPts val="990"/>
            </a:pPr>
            <a:r>
              <a:rPr lang="en-GB" sz="1800" b="1"/>
              <a:t>CONTINUE…</a:t>
            </a:r>
            <a:endParaRPr sz="1800" b="1"/>
          </a:p>
        </p:txBody>
      </p:sp>
      <p:sp>
        <p:nvSpPr>
          <p:cNvPr id="253" name="Google Shape;253;p30"/>
          <p:cNvSpPr txBox="1">
            <a:spLocks noGrp="1"/>
          </p:cNvSpPr>
          <p:nvPr>
            <p:ph type="body" idx="1"/>
          </p:nvPr>
        </p:nvSpPr>
        <p:spPr>
          <a:xfrm>
            <a:off x="415600" y="750167"/>
            <a:ext cx="11360800" cy="5947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sz="1800" b="1"/>
              <a:t>Common Annotations Used in Controllers</a:t>
            </a:r>
            <a:endParaRPr sz="1800" b="1"/>
          </a:p>
        </p:txBody>
      </p:sp>
      <p:graphicFrame>
        <p:nvGraphicFramePr>
          <p:cNvPr id="254" name="Google Shape;254;p30"/>
          <p:cNvGraphicFramePr/>
          <p:nvPr>
            <p:extLst>
              <p:ext uri="{D42A27DB-BD31-4B8C-83A1-F6EECF244321}">
                <p14:modId xmlns:p14="http://schemas.microsoft.com/office/powerpoint/2010/main" val="3592409427"/>
              </p:ext>
            </p:extLst>
          </p:nvPr>
        </p:nvGraphicFramePr>
        <p:xfrm>
          <a:off x="462116" y="1214567"/>
          <a:ext cx="11314283" cy="5288787"/>
        </p:xfrm>
        <a:graphic>
          <a:graphicData uri="http://schemas.openxmlformats.org/drawingml/2006/table">
            <a:tbl>
              <a:tblPr>
                <a:noFill/>
              </a:tblPr>
              <a:tblGrid>
                <a:gridCol w="4078304">
                  <a:extLst>
                    <a:ext uri="{9D8B030D-6E8A-4147-A177-3AD203B41FA5}">
                      <a16:colId xmlns:a16="http://schemas.microsoft.com/office/drawing/2014/main" val="20000"/>
                    </a:ext>
                  </a:extLst>
                </a:gridCol>
                <a:gridCol w="7235979">
                  <a:extLst>
                    <a:ext uri="{9D8B030D-6E8A-4147-A177-3AD203B41FA5}">
                      <a16:colId xmlns:a16="http://schemas.microsoft.com/office/drawing/2014/main" val="20001"/>
                    </a:ext>
                  </a:extLst>
                </a:gridCol>
              </a:tblGrid>
              <a:tr h="454169">
                <a:tc>
                  <a:txBody>
                    <a:bodyPr/>
                    <a:lstStyle/>
                    <a:p>
                      <a:pPr marL="0" lvl="0" indent="0" algn="l" rtl="0">
                        <a:spcBef>
                          <a:spcPts val="0"/>
                        </a:spcBef>
                        <a:spcAft>
                          <a:spcPts val="0"/>
                        </a:spcAft>
                        <a:buNone/>
                      </a:pPr>
                      <a:r>
                        <a:rPr lang="en-GB" sz="1800" b="1" dirty="0">
                          <a:solidFill>
                            <a:schemeClr val="lt1"/>
                          </a:solidFill>
                        </a:rPr>
                        <a:t>Annotation</a:t>
                      </a:r>
                      <a:endParaRPr sz="1800" b="1" dirty="0">
                        <a:solidFill>
                          <a:schemeClr val="lt1"/>
                        </a:solidFill>
                      </a:endParaRPr>
                    </a:p>
                  </a:txBody>
                  <a:tcPr marL="121900" marR="121900" marT="121900" marB="121900"/>
                </a:tc>
                <a:tc>
                  <a:txBody>
                    <a:bodyPr/>
                    <a:lstStyle/>
                    <a:p>
                      <a:pPr marL="0" lvl="0" indent="0" algn="l" rtl="0">
                        <a:spcBef>
                          <a:spcPts val="0"/>
                        </a:spcBef>
                        <a:spcAft>
                          <a:spcPts val="0"/>
                        </a:spcAft>
                        <a:buNone/>
                      </a:pPr>
                      <a:r>
                        <a:rPr lang="en-GB" sz="1800" b="1" dirty="0">
                          <a:solidFill>
                            <a:schemeClr val="lt1"/>
                          </a:solidFill>
                        </a:rPr>
                        <a:t>Purpose</a:t>
                      </a:r>
                      <a:endParaRPr sz="1800" b="1" dirty="0">
                        <a:solidFill>
                          <a:schemeClr val="lt1"/>
                        </a:solidFill>
                      </a:endParaRPr>
                    </a:p>
                  </a:txBody>
                  <a:tcPr marL="121900" marR="121900" marT="121900" marB="121900"/>
                </a:tc>
                <a:extLst>
                  <a:ext uri="{0D108BD9-81ED-4DB2-BD59-A6C34878D82A}">
                    <a16:rowId xmlns:a16="http://schemas.microsoft.com/office/drawing/2014/main" val="10000"/>
                  </a:ext>
                </a:extLst>
              </a:tr>
              <a:tr h="726689">
                <a:tc>
                  <a:txBody>
                    <a:bodyPr/>
                    <a:lstStyle/>
                    <a:p>
                      <a:pPr marL="0" lvl="0" indent="0" algn="l" rtl="0">
                        <a:spcBef>
                          <a:spcPts val="0"/>
                        </a:spcBef>
                        <a:spcAft>
                          <a:spcPts val="0"/>
                        </a:spcAft>
                        <a:buNone/>
                      </a:pPr>
                      <a:r>
                        <a:rPr lang="en-GB" sz="1800" dirty="0">
                          <a:solidFill>
                            <a:schemeClr val="lt1"/>
                          </a:solidFill>
                        </a:rPr>
                        <a:t>@Controller</a:t>
                      </a:r>
                      <a:endParaRPr sz="1800" dirty="0">
                        <a:solidFill>
                          <a:schemeClr val="lt1"/>
                        </a:solidFill>
                      </a:endParaRPr>
                    </a:p>
                  </a:txBody>
                  <a:tcPr marL="121900" marR="121900" marT="121900" marB="121900"/>
                </a:tc>
                <a:tc>
                  <a:txBody>
                    <a:bodyPr/>
                    <a:lstStyle/>
                    <a:p>
                      <a:pPr marL="0" lvl="0" indent="0" algn="l" rtl="0">
                        <a:spcBef>
                          <a:spcPts val="0"/>
                        </a:spcBef>
                        <a:spcAft>
                          <a:spcPts val="0"/>
                        </a:spcAft>
                        <a:buNone/>
                      </a:pPr>
                      <a:r>
                        <a:rPr lang="en-GB" sz="1800" dirty="0">
                          <a:solidFill>
                            <a:schemeClr val="lt1"/>
                          </a:solidFill>
                        </a:rPr>
                        <a:t>Defines a controller that returns a view (HTML)</a:t>
                      </a:r>
                      <a:endParaRPr sz="1800" dirty="0">
                        <a:solidFill>
                          <a:schemeClr val="lt1"/>
                        </a:solidFill>
                      </a:endParaRPr>
                    </a:p>
                  </a:txBody>
                  <a:tcPr marL="121900" marR="121900" marT="121900" marB="121900"/>
                </a:tc>
                <a:extLst>
                  <a:ext uri="{0D108BD9-81ED-4DB2-BD59-A6C34878D82A}">
                    <a16:rowId xmlns:a16="http://schemas.microsoft.com/office/drawing/2014/main" val="10001"/>
                  </a:ext>
                </a:extLst>
              </a:tr>
              <a:tr h="366540">
                <a:tc>
                  <a:txBody>
                    <a:bodyPr/>
                    <a:lstStyle/>
                    <a:p>
                      <a:pPr marL="0" lvl="0" indent="0" algn="l" rtl="0">
                        <a:spcBef>
                          <a:spcPts val="0"/>
                        </a:spcBef>
                        <a:spcAft>
                          <a:spcPts val="0"/>
                        </a:spcAft>
                        <a:buNone/>
                      </a:pPr>
                      <a:r>
                        <a:rPr lang="en-GB" sz="1800" dirty="0">
                          <a:solidFill>
                            <a:schemeClr val="lt1"/>
                          </a:solidFill>
                        </a:rPr>
                        <a:t>@RestController</a:t>
                      </a:r>
                      <a:endParaRPr sz="1800" dirty="0">
                        <a:solidFill>
                          <a:schemeClr val="lt1"/>
                        </a:solidFill>
                      </a:endParaRPr>
                    </a:p>
                  </a:txBody>
                  <a:tcPr marL="121900" marR="121900" marT="121900" marB="121900"/>
                </a:tc>
                <a:tc>
                  <a:txBody>
                    <a:bodyPr/>
                    <a:lstStyle/>
                    <a:p>
                      <a:pPr marL="0" lvl="0" indent="0" algn="l" rtl="0">
                        <a:spcBef>
                          <a:spcPts val="0"/>
                        </a:spcBef>
                        <a:spcAft>
                          <a:spcPts val="0"/>
                        </a:spcAft>
                        <a:buNone/>
                      </a:pPr>
                      <a:r>
                        <a:rPr lang="en-GB" sz="1800">
                          <a:solidFill>
                            <a:schemeClr val="lt1"/>
                          </a:solidFill>
                        </a:rPr>
                        <a:t>Returns data (like JSON) directly in the response</a:t>
                      </a:r>
                      <a:endParaRPr sz="1800">
                        <a:solidFill>
                          <a:schemeClr val="lt1"/>
                        </a:solidFill>
                      </a:endParaRPr>
                    </a:p>
                  </a:txBody>
                  <a:tcPr marL="121900" marR="121900" marT="121900" marB="121900"/>
                </a:tc>
                <a:extLst>
                  <a:ext uri="{0D108BD9-81ED-4DB2-BD59-A6C34878D82A}">
                    <a16:rowId xmlns:a16="http://schemas.microsoft.com/office/drawing/2014/main" val="10002"/>
                  </a:ext>
                </a:extLst>
              </a:tr>
              <a:tr h="454169">
                <a:tc>
                  <a:txBody>
                    <a:bodyPr/>
                    <a:lstStyle/>
                    <a:p>
                      <a:pPr marL="0" lvl="0" indent="0" algn="l" rtl="0">
                        <a:spcBef>
                          <a:spcPts val="0"/>
                        </a:spcBef>
                        <a:spcAft>
                          <a:spcPts val="0"/>
                        </a:spcAft>
                        <a:buNone/>
                      </a:pPr>
                      <a:r>
                        <a:rPr lang="en-GB" sz="1800" dirty="0">
                          <a:solidFill>
                            <a:schemeClr val="lt1"/>
                          </a:solidFill>
                        </a:rPr>
                        <a:t>@RequestMapping</a:t>
                      </a:r>
                      <a:endParaRPr sz="1800" dirty="0">
                        <a:solidFill>
                          <a:schemeClr val="lt1"/>
                        </a:solidFill>
                      </a:endParaRPr>
                    </a:p>
                  </a:txBody>
                  <a:tcPr marL="121900" marR="121900" marT="121900" marB="121900"/>
                </a:tc>
                <a:tc>
                  <a:txBody>
                    <a:bodyPr/>
                    <a:lstStyle/>
                    <a:p>
                      <a:pPr marL="0" lvl="0" indent="0" algn="l" rtl="0">
                        <a:spcBef>
                          <a:spcPts val="0"/>
                        </a:spcBef>
                        <a:spcAft>
                          <a:spcPts val="0"/>
                        </a:spcAft>
                        <a:buNone/>
                      </a:pPr>
                      <a:r>
                        <a:rPr lang="en-GB" sz="1800" dirty="0">
                          <a:solidFill>
                            <a:schemeClr val="lt1"/>
                          </a:solidFill>
                        </a:rPr>
                        <a:t>Maps the base URL path for a controller</a:t>
                      </a:r>
                      <a:endParaRPr sz="1800" dirty="0">
                        <a:solidFill>
                          <a:schemeClr val="lt1"/>
                        </a:solidFill>
                      </a:endParaRPr>
                    </a:p>
                  </a:txBody>
                  <a:tcPr marL="121900" marR="121900" marT="121900" marB="121900"/>
                </a:tc>
                <a:extLst>
                  <a:ext uri="{0D108BD9-81ED-4DB2-BD59-A6C34878D82A}">
                    <a16:rowId xmlns:a16="http://schemas.microsoft.com/office/drawing/2014/main" val="10003"/>
                  </a:ext>
                </a:extLst>
              </a:tr>
              <a:tr h="454169">
                <a:tc>
                  <a:txBody>
                    <a:bodyPr/>
                    <a:lstStyle/>
                    <a:p>
                      <a:pPr marL="0" lvl="0" indent="0" algn="l" rtl="0">
                        <a:spcBef>
                          <a:spcPts val="0"/>
                        </a:spcBef>
                        <a:spcAft>
                          <a:spcPts val="0"/>
                        </a:spcAft>
                        <a:buNone/>
                      </a:pPr>
                      <a:r>
                        <a:rPr lang="en-GB" sz="1800" dirty="0">
                          <a:solidFill>
                            <a:schemeClr val="lt1"/>
                          </a:solidFill>
                        </a:rPr>
                        <a:t>@GetMapping</a:t>
                      </a:r>
                      <a:endParaRPr sz="1800" dirty="0">
                        <a:solidFill>
                          <a:schemeClr val="lt1"/>
                        </a:solidFill>
                      </a:endParaRPr>
                    </a:p>
                  </a:txBody>
                  <a:tcPr marL="121900" marR="121900" marT="121900" marB="121900"/>
                </a:tc>
                <a:tc>
                  <a:txBody>
                    <a:bodyPr/>
                    <a:lstStyle/>
                    <a:p>
                      <a:pPr marL="0" lvl="0" indent="0" algn="l" rtl="0">
                        <a:spcBef>
                          <a:spcPts val="0"/>
                        </a:spcBef>
                        <a:spcAft>
                          <a:spcPts val="0"/>
                        </a:spcAft>
                        <a:buNone/>
                      </a:pPr>
                      <a:r>
                        <a:rPr lang="en-GB" sz="1800">
                          <a:solidFill>
                            <a:schemeClr val="lt1"/>
                          </a:solidFill>
                        </a:rPr>
                        <a:t>Handles HTTP GET requests</a:t>
                      </a:r>
                      <a:endParaRPr sz="1800">
                        <a:solidFill>
                          <a:schemeClr val="lt1"/>
                        </a:solidFill>
                      </a:endParaRPr>
                    </a:p>
                  </a:txBody>
                  <a:tcPr marL="121900" marR="121900" marT="121900" marB="121900"/>
                </a:tc>
                <a:extLst>
                  <a:ext uri="{0D108BD9-81ED-4DB2-BD59-A6C34878D82A}">
                    <a16:rowId xmlns:a16="http://schemas.microsoft.com/office/drawing/2014/main" val="10004"/>
                  </a:ext>
                </a:extLst>
              </a:tr>
              <a:tr h="454169">
                <a:tc>
                  <a:txBody>
                    <a:bodyPr/>
                    <a:lstStyle/>
                    <a:p>
                      <a:pPr marL="0" lvl="0" indent="0" algn="l" rtl="0">
                        <a:spcBef>
                          <a:spcPts val="0"/>
                        </a:spcBef>
                        <a:spcAft>
                          <a:spcPts val="0"/>
                        </a:spcAft>
                        <a:buNone/>
                      </a:pPr>
                      <a:r>
                        <a:rPr lang="en-GB" sz="1800" dirty="0">
                          <a:solidFill>
                            <a:schemeClr val="lt1"/>
                          </a:solidFill>
                        </a:rPr>
                        <a:t>@PostMapping</a:t>
                      </a:r>
                      <a:endParaRPr sz="1800" dirty="0">
                        <a:solidFill>
                          <a:schemeClr val="lt1"/>
                        </a:solidFill>
                      </a:endParaRPr>
                    </a:p>
                  </a:txBody>
                  <a:tcPr marL="121900" marR="121900" marT="121900" marB="121900"/>
                </a:tc>
                <a:tc>
                  <a:txBody>
                    <a:bodyPr/>
                    <a:lstStyle/>
                    <a:p>
                      <a:pPr marL="0" lvl="0" indent="0" algn="l" rtl="0">
                        <a:spcBef>
                          <a:spcPts val="0"/>
                        </a:spcBef>
                        <a:spcAft>
                          <a:spcPts val="0"/>
                        </a:spcAft>
                        <a:buNone/>
                      </a:pPr>
                      <a:r>
                        <a:rPr lang="en-GB" sz="1800">
                          <a:solidFill>
                            <a:schemeClr val="lt1"/>
                          </a:solidFill>
                        </a:rPr>
                        <a:t>Handles HTTP POST requests</a:t>
                      </a:r>
                      <a:endParaRPr sz="1800">
                        <a:solidFill>
                          <a:schemeClr val="lt1"/>
                        </a:solidFill>
                      </a:endParaRPr>
                    </a:p>
                  </a:txBody>
                  <a:tcPr marL="121900" marR="121900" marT="121900" marB="121900"/>
                </a:tc>
                <a:extLst>
                  <a:ext uri="{0D108BD9-81ED-4DB2-BD59-A6C34878D82A}">
                    <a16:rowId xmlns:a16="http://schemas.microsoft.com/office/drawing/2014/main" val="10005"/>
                  </a:ext>
                </a:extLst>
              </a:tr>
              <a:tr h="726689">
                <a:tc>
                  <a:txBody>
                    <a:bodyPr/>
                    <a:lstStyle/>
                    <a:p>
                      <a:pPr marL="0" lvl="0" indent="0" algn="l" rtl="0">
                        <a:spcBef>
                          <a:spcPts val="0"/>
                        </a:spcBef>
                        <a:spcAft>
                          <a:spcPts val="0"/>
                        </a:spcAft>
                        <a:buNone/>
                      </a:pPr>
                      <a:r>
                        <a:rPr lang="en-GB" sz="1800" dirty="0">
                          <a:solidFill>
                            <a:schemeClr val="lt1"/>
                          </a:solidFill>
                        </a:rPr>
                        <a:t>@PathVariable</a:t>
                      </a:r>
                      <a:endParaRPr sz="1800" dirty="0">
                        <a:solidFill>
                          <a:schemeClr val="lt1"/>
                        </a:solidFill>
                      </a:endParaRPr>
                    </a:p>
                  </a:txBody>
                  <a:tcPr marL="121900" marR="121900" marT="121900" marB="121900"/>
                </a:tc>
                <a:tc>
                  <a:txBody>
                    <a:bodyPr/>
                    <a:lstStyle/>
                    <a:p>
                      <a:pPr marL="0" lvl="0" indent="0" algn="l" rtl="0">
                        <a:spcBef>
                          <a:spcPts val="0"/>
                        </a:spcBef>
                        <a:spcAft>
                          <a:spcPts val="0"/>
                        </a:spcAft>
                        <a:buNone/>
                      </a:pPr>
                      <a:r>
                        <a:rPr lang="en-GB" sz="1800">
                          <a:solidFill>
                            <a:schemeClr val="lt1"/>
                          </a:solidFill>
                        </a:rPr>
                        <a:t>Binds URL parameters to method arguments</a:t>
                      </a:r>
                      <a:endParaRPr sz="1800">
                        <a:solidFill>
                          <a:schemeClr val="lt1"/>
                        </a:solidFill>
                      </a:endParaRPr>
                    </a:p>
                  </a:txBody>
                  <a:tcPr marL="121900" marR="121900" marT="121900" marB="121900"/>
                </a:tc>
                <a:extLst>
                  <a:ext uri="{0D108BD9-81ED-4DB2-BD59-A6C34878D82A}">
                    <a16:rowId xmlns:a16="http://schemas.microsoft.com/office/drawing/2014/main" val="10006"/>
                  </a:ext>
                </a:extLst>
              </a:tr>
              <a:tr h="726689">
                <a:tc>
                  <a:txBody>
                    <a:bodyPr/>
                    <a:lstStyle/>
                    <a:p>
                      <a:pPr marL="0" lvl="0" indent="0" algn="l" rtl="0">
                        <a:spcBef>
                          <a:spcPts val="0"/>
                        </a:spcBef>
                        <a:spcAft>
                          <a:spcPts val="0"/>
                        </a:spcAft>
                        <a:buNone/>
                      </a:pPr>
                      <a:r>
                        <a:rPr lang="en-GB" sz="1800" dirty="0">
                          <a:solidFill>
                            <a:schemeClr val="lt1"/>
                          </a:solidFill>
                        </a:rPr>
                        <a:t>@RequestParam</a:t>
                      </a:r>
                      <a:endParaRPr sz="1800" dirty="0">
                        <a:solidFill>
                          <a:schemeClr val="lt1"/>
                        </a:solidFill>
                      </a:endParaRPr>
                    </a:p>
                  </a:txBody>
                  <a:tcPr marL="121900" marR="121900" marT="121900" marB="121900"/>
                </a:tc>
                <a:tc>
                  <a:txBody>
                    <a:bodyPr/>
                    <a:lstStyle/>
                    <a:p>
                      <a:pPr marL="0" lvl="0" indent="0" algn="l" rtl="0">
                        <a:spcBef>
                          <a:spcPts val="0"/>
                        </a:spcBef>
                        <a:spcAft>
                          <a:spcPts val="0"/>
                        </a:spcAft>
                        <a:buNone/>
                      </a:pPr>
                      <a:r>
                        <a:rPr lang="en-GB" sz="1800">
                          <a:solidFill>
                            <a:schemeClr val="lt1"/>
                          </a:solidFill>
                        </a:rPr>
                        <a:t>Binds query parameters (?key=value) to method arguments</a:t>
                      </a:r>
                      <a:endParaRPr sz="1800">
                        <a:solidFill>
                          <a:schemeClr val="lt1"/>
                        </a:solidFill>
                      </a:endParaRPr>
                    </a:p>
                  </a:txBody>
                  <a:tcPr marL="121900" marR="121900" marT="121900" marB="121900"/>
                </a:tc>
                <a:extLst>
                  <a:ext uri="{0D108BD9-81ED-4DB2-BD59-A6C34878D82A}">
                    <a16:rowId xmlns:a16="http://schemas.microsoft.com/office/drawing/2014/main" val="10007"/>
                  </a:ext>
                </a:extLst>
              </a:tr>
              <a:tr h="454169">
                <a:tc>
                  <a:txBody>
                    <a:bodyPr/>
                    <a:lstStyle/>
                    <a:p>
                      <a:pPr marL="0" lvl="0" indent="0" algn="l" rtl="0">
                        <a:spcBef>
                          <a:spcPts val="0"/>
                        </a:spcBef>
                        <a:spcAft>
                          <a:spcPts val="0"/>
                        </a:spcAft>
                        <a:buNone/>
                      </a:pPr>
                      <a:r>
                        <a:rPr lang="en-GB" sz="1800" dirty="0">
                          <a:solidFill>
                            <a:schemeClr val="lt1"/>
                          </a:solidFill>
                        </a:rPr>
                        <a:t>@RequestBody</a:t>
                      </a:r>
                      <a:endParaRPr sz="1800" dirty="0">
                        <a:solidFill>
                          <a:schemeClr val="lt1"/>
                        </a:solidFill>
                      </a:endParaRPr>
                    </a:p>
                  </a:txBody>
                  <a:tcPr marL="121900" marR="121900" marT="121900" marB="121900"/>
                </a:tc>
                <a:tc>
                  <a:txBody>
                    <a:bodyPr/>
                    <a:lstStyle/>
                    <a:p>
                      <a:pPr marL="0" lvl="0" indent="0" algn="l" rtl="0">
                        <a:spcBef>
                          <a:spcPts val="0"/>
                        </a:spcBef>
                        <a:spcAft>
                          <a:spcPts val="0"/>
                        </a:spcAft>
                        <a:buNone/>
                      </a:pPr>
                      <a:r>
                        <a:rPr lang="en-GB" sz="1800" dirty="0">
                          <a:solidFill>
                            <a:schemeClr val="lt1"/>
                          </a:solidFill>
                        </a:rPr>
                        <a:t>Binds request JSON to Java objects</a:t>
                      </a:r>
                      <a:endParaRPr sz="1800" dirty="0">
                        <a:solidFill>
                          <a:schemeClr val="lt1"/>
                        </a:solidFill>
                      </a:endParaRPr>
                    </a:p>
                  </a:txBody>
                  <a:tcPr marL="121900" marR="121900" marT="121900" marB="121900"/>
                </a:tc>
                <a:extLst>
                  <a:ext uri="{0D108BD9-81ED-4DB2-BD59-A6C34878D82A}">
                    <a16:rowId xmlns:a16="http://schemas.microsoft.com/office/drawing/2014/main" val="10008"/>
                  </a:ext>
                </a:extLst>
              </a:tr>
            </a:tbl>
          </a:graphicData>
        </a:graphic>
      </p:graphicFrame>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039C1E-B1DF-D4FE-2BB2-853376D0498C}"/>
              </a:ext>
            </a:extLst>
          </p:cNvPr>
          <p:cNvSpPr>
            <a:spLocks noGrp="1"/>
          </p:cNvSpPr>
          <p:nvPr>
            <p:ph type="body" idx="1"/>
          </p:nvPr>
        </p:nvSpPr>
        <p:spPr>
          <a:xfrm>
            <a:off x="167148" y="1143490"/>
            <a:ext cx="10948052" cy="5329578"/>
          </a:xfrm>
        </p:spPr>
        <p:txBody>
          <a:bodyPr>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600" kern="100" dirty="0">
                <a:latin typeface="Calibri" panose="020F0502020204030204" pitchFamily="34" charset="0"/>
                <a:ea typeface="Calibri" panose="020F0502020204030204" pitchFamily="34" charset="0"/>
                <a:cs typeface="Times New Roman" panose="02020603050405020304" pitchFamily="18" charset="0"/>
              </a:rPr>
              <a:t>I</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 is an online tool that connects businesses or individual with a large group of people so called crowd to solicit services ideas or contributions for a specific task or project.</a:t>
            </a:r>
          </a:p>
          <a:p>
            <a:pPr marL="342900" lvl="0" indent="-342900">
              <a:lnSpc>
                <a:spcPct val="107000"/>
              </a:lnSpc>
              <a:spcAft>
                <a:spcPts val="800"/>
              </a:spcAft>
              <a:buSzPts val="1000"/>
              <a:buFont typeface="Symbol" panose="05050102010706020507" pitchFamily="18" charset="2"/>
              <a:buChar char=""/>
              <a:tabLst>
                <a:tab pos="4572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Crowdsourcing is a process where businesses or individuals leverage the collective intelligence and creativity of a large group of people, often through online platforms, to solve problems, generate ideas, or complete tasks.</a:t>
            </a:r>
          </a:p>
          <a:p>
            <a:pPr marL="342900" lvl="0" indent="-342900">
              <a:lnSpc>
                <a:spcPct val="107000"/>
              </a:lnSpc>
              <a:spcAft>
                <a:spcPts val="800"/>
              </a:spcAft>
              <a:buSzPts val="1000"/>
              <a:buFont typeface="Symbol" panose="05050102010706020507" pitchFamily="18" charset="2"/>
              <a:buChar char=""/>
              <a:tabLst>
                <a:tab pos="4572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It's a way to tap into a broader pool of talent and expertise than traditional methods, allowing for faster and more cost-effective solutions. The term "crowdsourcing" was coined by Jeff Howe in 2006, blending "crowd" and "outsourcing" to describe this approach. </a:t>
            </a:r>
          </a:p>
          <a:p>
            <a:pPr marL="342900" lvl="0" indent="-342900">
              <a:lnSpc>
                <a:spcPct val="107000"/>
              </a:lnSpc>
              <a:spcAft>
                <a:spcPts val="800"/>
              </a:spcAft>
              <a:buSzPts val="1000"/>
              <a:buFont typeface="Symbol" panose="05050102010706020507" pitchFamily="18" charset="2"/>
              <a:buChar char=""/>
              <a:tabLst>
                <a:tab pos="4572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Crowdsourcing projects work with or without payment. The best-known example of a crowdsourcing project in which crowd workers are not paid is the online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encyclopedia</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Wikipedia. It is a crowdsourcing platform where anyone can contribute, and everyone can edit or improve the content.</a:t>
            </a:r>
          </a:p>
          <a:p>
            <a:pPr>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Examples of Crowdsourcing Platforms:</a:t>
            </a:r>
          </a:p>
          <a:p>
            <a:pPr marL="34290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99designs: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A platform for design contests, where businesses can solicit design ideas from a global community of designers. </a:t>
            </a:r>
          </a:p>
          <a:p>
            <a:pPr marL="342900" lvl="0" indent="-342900">
              <a:lnSpc>
                <a:spcPct val="107000"/>
              </a:lnSpc>
              <a:spcAft>
                <a:spcPts val="800"/>
              </a:spcAft>
              <a:buSzPts val="1000"/>
              <a:buFont typeface="Symbol" panose="05050102010706020507" pitchFamily="18" charset="2"/>
              <a:buChar char=""/>
              <a:tabLst>
                <a:tab pos="228600" algn="l"/>
              </a:tabLst>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Upwork:</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A platform for freelancers to find work and clients to hire them, including crowdsourcing projects. </a:t>
            </a:r>
          </a:p>
          <a:p>
            <a:pPr marL="342900" lvl="0" indent="-342900">
              <a:lnSpc>
                <a:spcPct val="107000"/>
              </a:lnSpc>
              <a:spcAft>
                <a:spcPts val="800"/>
              </a:spcAft>
              <a:buSzPts val="1000"/>
              <a:buFont typeface="Symbol" panose="05050102010706020507" pitchFamily="18" charset="2"/>
              <a:buChar char=""/>
              <a:tabLst>
                <a:tab pos="228600" algn="l"/>
              </a:tabLst>
            </a:pPr>
            <a:r>
              <a:rPr lang="en-IN" sz="1600" b="1" kern="100" dirty="0" err="1">
                <a:effectLst/>
                <a:latin typeface="Calibri" panose="020F0502020204030204" pitchFamily="34" charset="0"/>
                <a:ea typeface="Calibri" panose="020F0502020204030204" pitchFamily="34" charset="0"/>
                <a:cs typeface="Times New Roman" panose="02020603050405020304" pitchFamily="18" charset="0"/>
              </a:rPr>
              <a:t>InnoCentive</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A platform that connects companies with problems to crowdsource solutions. </a:t>
            </a:r>
          </a:p>
          <a:p>
            <a:endParaRPr lang="en-IN" sz="1600" dirty="0"/>
          </a:p>
        </p:txBody>
      </p:sp>
      <p:sp>
        <p:nvSpPr>
          <p:cNvPr id="10" name="Title 9">
            <a:extLst>
              <a:ext uri="{FF2B5EF4-FFF2-40B4-BE49-F238E27FC236}">
                <a16:creationId xmlns:a16="http://schemas.microsoft.com/office/drawing/2014/main" id="{E05E6B6E-78C4-67B4-337D-A1DD61C75CBA}"/>
              </a:ext>
            </a:extLst>
          </p:cNvPr>
          <p:cNvSpPr>
            <a:spLocks noGrp="1"/>
          </p:cNvSpPr>
          <p:nvPr>
            <p:ph type="title"/>
          </p:nvPr>
        </p:nvSpPr>
        <p:spPr>
          <a:xfrm>
            <a:off x="501445" y="525000"/>
            <a:ext cx="10613755" cy="45719"/>
          </a:xfrm>
        </p:spPr>
        <p:txBody>
          <a:bodyPr>
            <a:normAutofit fontScale="90000"/>
          </a:bodyPr>
          <a:lstStyle/>
          <a:p>
            <a:r>
              <a:rPr lang="en-IN" dirty="0"/>
              <a:t>INTRODUCTION</a:t>
            </a:r>
          </a:p>
        </p:txBody>
      </p:sp>
    </p:spTree>
    <p:extLst>
      <p:ext uri="{BB962C8B-B14F-4D97-AF65-F5344CB8AC3E}">
        <p14:creationId xmlns:p14="http://schemas.microsoft.com/office/powerpoint/2010/main" val="32585580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1"/>
          <p:cNvSpPr txBox="1">
            <a:spLocks noGrp="1"/>
          </p:cNvSpPr>
          <p:nvPr>
            <p:ph type="title"/>
          </p:nvPr>
        </p:nvSpPr>
        <p:spPr>
          <a:xfrm>
            <a:off x="415600" y="267900"/>
            <a:ext cx="11360800" cy="428800"/>
          </a:xfrm>
          <a:prstGeom prst="rect">
            <a:avLst/>
          </a:prstGeom>
        </p:spPr>
        <p:txBody>
          <a:bodyPr spcFirstLastPara="1" vert="horz" wrap="square" lIns="121900" tIns="121900" rIns="121900" bIns="121900" rtlCol="0" anchor="t" anchorCtr="0">
            <a:noAutofit/>
          </a:bodyPr>
          <a:lstStyle/>
          <a:p>
            <a:pPr>
              <a:buSzPts val="990"/>
            </a:pPr>
            <a:r>
              <a:rPr lang="en-GB" sz="1400" b="1"/>
              <a:t>CONTINUE…</a:t>
            </a:r>
            <a:endParaRPr sz="1400" b="1"/>
          </a:p>
        </p:txBody>
      </p:sp>
      <p:sp>
        <p:nvSpPr>
          <p:cNvPr id="260" name="Google Shape;260;p31"/>
          <p:cNvSpPr txBox="1">
            <a:spLocks noGrp="1"/>
          </p:cNvSpPr>
          <p:nvPr>
            <p:ph type="body" idx="1"/>
          </p:nvPr>
        </p:nvSpPr>
        <p:spPr>
          <a:xfrm>
            <a:off x="415600" y="696700"/>
            <a:ext cx="11360800" cy="5946800"/>
          </a:xfrm>
          <a:prstGeom prst="rect">
            <a:avLst/>
          </a:prstGeom>
        </p:spPr>
        <p:txBody>
          <a:bodyPr spcFirstLastPara="1" vert="horz" wrap="square" lIns="121900" tIns="121900" rIns="121900" bIns="121900" rtlCol="0" anchor="t" anchorCtr="0">
            <a:noAutofit/>
          </a:bodyPr>
          <a:lstStyle/>
          <a:p>
            <a:pPr marL="0" indent="0">
              <a:buNone/>
            </a:pPr>
            <a:r>
              <a:rPr lang="en-GB" sz="1400" b="1" dirty="0"/>
              <a:t>Entity Class in Spring Boot </a:t>
            </a:r>
            <a:endParaRPr sz="1400" b="1" dirty="0"/>
          </a:p>
          <a:p>
            <a:pPr marL="0" indent="0">
              <a:spcBef>
                <a:spcPts val="1600"/>
              </a:spcBef>
              <a:buNone/>
            </a:pPr>
            <a:r>
              <a:rPr lang="en-GB" sz="1400" dirty="0"/>
              <a:t>In Spring Boot, an </a:t>
            </a:r>
            <a:r>
              <a:rPr lang="en-GB" sz="1400" b="1" dirty="0"/>
              <a:t>Entity class</a:t>
            </a:r>
            <a:r>
              <a:rPr lang="en-GB" sz="1400" dirty="0"/>
              <a:t> is a </a:t>
            </a:r>
            <a:r>
              <a:rPr lang="en-GB" sz="1400" b="1" dirty="0"/>
              <a:t>Java class that maps to a table in a database</a:t>
            </a:r>
            <a:r>
              <a:rPr lang="en-GB" sz="1400" dirty="0"/>
              <a:t>. It is a core concept in </a:t>
            </a:r>
            <a:r>
              <a:rPr lang="en-GB" sz="1400" b="1" dirty="0"/>
              <a:t>JPA (Java Persistence API)</a:t>
            </a:r>
            <a:r>
              <a:rPr lang="en-GB" sz="1400" dirty="0"/>
              <a:t> and is used to define the structure of the data you want to store and retrieve from the database.</a:t>
            </a:r>
            <a:endParaRPr sz="1400" dirty="0"/>
          </a:p>
          <a:p>
            <a:pPr marL="0" indent="0">
              <a:spcBef>
                <a:spcPts val="1867"/>
              </a:spcBef>
              <a:buClr>
                <a:schemeClr val="dk1"/>
              </a:buClr>
              <a:buSzPct val="53575"/>
              <a:buNone/>
            </a:pPr>
            <a:r>
              <a:rPr lang="en-GB" sz="1400" b="1" dirty="0"/>
              <a:t>✅ Purpose of an Entity Class</a:t>
            </a:r>
            <a:endParaRPr sz="1400" b="1" dirty="0"/>
          </a:p>
          <a:p>
            <a:pPr indent="-379319">
              <a:spcBef>
                <a:spcPts val="1600"/>
              </a:spcBef>
              <a:buClr>
                <a:schemeClr val="lt1"/>
              </a:buClr>
              <a:buSzPct val="100000"/>
            </a:pPr>
            <a:r>
              <a:rPr lang="en-GB" sz="1400" dirty="0"/>
              <a:t>Represents a </a:t>
            </a:r>
            <a:r>
              <a:rPr lang="en-GB" sz="1400" b="1" dirty="0"/>
              <a:t>table</a:t>
            </a:r>
            <a:r>
              <a:rPr lang="en-GB" sz="1400" dirty="0"/>
              <a:t> in the database.</a:t>
            </a:r>
            <a:br>
              <a:rPr lang="en-GB" sz="1400" dirty="0"/>
            </a:br>
            <a:endParaRPr sz="1400" dirty="0"/>
          </a:p>
          <a:p>
            <a:pPr indent="-379319">
              <a:buClr>
                <a:schemeClr val="lt1"/>
              </a:buClr>
              <a:buSzPct val="100000"/>
            </a:pPr>
            <a:r>
              <a:rPr lang="en-GB" sz="1400" dirty="0"/>
              <a:t>Each instance of the class represents a </a:t>
            </a:r>
            <a:r>
              <a:rPr lang="en-GB" sz="1400" b="1" dirty="0"/>
              <a:t>row</a:t>
            </a:r>
            <a:r>
              <a:rPr lang="en-GB" sz="1400" dirty="0"/>
              <a:t> in the table.</a:t>
            </a:r>
            <a:br>
              <a:rPr lang="en-GB" sz="1400" dirty="0"/>
            </a:br>
            <a:endParaRPr sz="1400" dirty="0"/>
          </a:p>
          <a:p>
            <a:pPr indent="-379319">
              <a:buClr>
                <a:schemeClr val="lt1"/>
              </a:buClr>
              <a:buSzPct val="100000"/>
            </a:pPr>
            <a:r>
              <a:rPr lang="en-GB" sz="1400" dirty="0"/>
              <a:t>The </a:t>
            </a:r>
            <a:r>
              <a:rPr lang="en-GB" sz="1400" b="1" dirty="0"/>
              <a:t>fields</a:t>
            </a:r>
            <a:r>
              <a:rPr lang="en-GB" sz="1400" dirty="0"/>
              <a:t> (variables) in the class map to the </a:t>
            </a:r>
            <a:r>
              <a:rPr lang="en-GB" sz="1400" b="1" dirty="0"/>
              <a:t>columns</a:t>
            </a:r>
            <a:r>
              <a:rPr lang="en-GB" sz="1400" dirty="0"/>
              <a:t> of the table.</a:t>
            </a:r>
            <a:br>
              <a:rPr lang="en-GB" sz="1400" dirty="0"/>
            </a:br>
            <a:endParaRPr sz="1400" dirty="0"/>
          </a:p>
          <a:p>
            <a:pPr indent="-379319">
              <a:buClr>
                <a:schemeClr val="lt1"/>
              </a:buClr>
              <a:buSzPct val="100000"/>
            </a:pPr>
            <a:r>
              <a:rPr lang="en-GB" sz="1400" dirty="0"/>
              <a:t>Entity classes are managed by </a:t>
            </a:r>
            <a:r>
              <a:rPr lang="en-GB" sz="1400" b="1" dirty="0"/>
              <a:t>Spring Data JPA</a:t>
            </a:r>
            <a:r>
              <a:rPr lang="en-GB" sz="1400" dirty="0"/>
              <a:t> </a:t>
            </a:r>
            <a:endParaRPr sz="1400" dirty="0"/>
          </a:p>
          <a:p>
            <a:pPr indent="0">
              <a:spcBef>
                <a:spcPts val="1600"/>
              </a:spcBef>
              <a:buNone/>
            </a:pPr>
            <a:r>
              <a:rPr lang="en-GB" sz="1400" dirty="0"/>
              <a:t>to perform CRUD operations easily</a:t>
            </a:r>
            <a:endParaRPr sz="1400" dirty="0"/>
          </a:p>
          <a:p>
            <a:pPr marL="0" indent="0">
              <a:spcBef>
                <a:spcPts val="1867"/>
              </a:spcBef>
              <a:buNone/>
            </a:pPr>
            <a:r>
              <a:rPr lang="en-GB" sz="1400" b="1" dirty="0"/>
              <a:t>How to Define an Entity Class</a:t>
            </a:r>
            <a:endParaRPr sz="1400" b="1" dirty="0"/>
          </a:p>
          <a:p>
            <a:pPr marL="0" indent="0">
              <a:spcBef>
                <a:spcPts val="1600"/>
              </a:spcBef>
              <a:buNone/>
            </a:pPr>
            <a:r>
              <a:rPr lang="en-GB" sz="1400" dirty="0"/>
              <a:t>You create an entity by:</a:t>
            </a:r>
            <a:endParaRPr sz="1400" dirty="0"/>
          </a:p>
          <a:p>
            <a:pPr indent="-377564">
              <a:spcBef>
                <a:spcPts val="1600"/>
              </a:spcBef>
              <a:buClr>
                <a:schemeClr val="lt1"/>
              </a:buClr>
              <a:buSzPct val="100000"/>
            </a:pPr>
            <a:r>
              <a:rPr lang="en-GB" sz="1400" dirty="0"/>
              <a:t>Annotating the class with </a:t>
            </a:r>
            <a:r>
              <a:rPr lang="en-GB" sz="1400" dirty="0">
                <a:latin typeface="Roboto Mono"/>
                <a:ea typeface="Roboto Mono"/>
                <a:cs typeface="Roboto Mono"/>
                <a:sym typeface="Roboto Mono"/>
              </a:rPr>
              <a:t>@Entity</a:t>
            </a:r>
            <a:br>
              <a:rPr lang="en-GB" sz="1400" dirty="0">
                <a:latin typeface="Roboto Mono"/>
                <a:ea typeface="Roboto Mono"/>
                <a:cs typeface="Roboto Mono"/>
                <a:sym typeface="Roboto Mono"/>
              </a:rPr>
            </a:br>
            <a:endParaRPr sz="1400" dirty="0">
              <a:latin typeface="Roboto Mono"/>
              <a:ea typeface="Roboto Mono"/>
              <a:cs typeface="Roboto Mono"/>
              <a:sym typeface="Roboto Mono"/>
            </a:endParaRPr>
          </a:p>
          <a:p>
            <a:pPr indent="-377564">
              <a:buClr>
                <a:schemeClr val="lt1"/>
              </a:buClr>
              <a:buSzPct val="100000"/>
            </a:pPr>
            <a:r>
              <a:rPr lang="en-GB" sz="1400" dirty="0"/>
              <a:t>Annotating the primary key field with </a:t>
            </a:r>
            <a:r>
              <a:rPr lang="en-GB" sz="1400" dirty="0">
                <a:latin typeface="Roboto Mono"/>
                <a:ea typeface="Roboto Mono"/>
                <a:cs typeface="Roboto Mono"/>
                <a:sym typeface="Roboto Mono"/>
              </a:rPr>
              <a:t>@Id</a:t>
            </a:r>
            <a:br>
              <a:rPr lang="en-GB" sz="1400" dirty="0">
                <a:latin typeface="Roboto Mono"/>
                <a:ea typeface="Roboto Mono"/>
                <a:cs typeface="Roboto Mono"/>
                <a:sym typeface="Roboto Mono"/>
              </a:rPr>
            </a:br>
            <a:endParaRPr sz="1400" dirty="0">
              <a:latin typeface="Roboto Mono"/>
              <a:ea typeface="Roboto Mono"/>
              <a:cs typeface="Roboto Mono"/>
              <a:sym typeface="Roboto Mono"/>
            </a:endParaRPr>
          </a:p>
          <a:p>
            <a:pPr indent="-377564">
              <a:buClr>
                <a:schemeClr val="lt1"/>
              </a:buClr>
              <a:buSzPct val="100000"/>
            </a:pPr>
            <a:r>
              <a:rPr lang="en-GB" sz="1400" dirty="0"/>
              <a:t>Optionally using </a:t>
            </a:r>
            <a:r>
              <a:rPr lang="en-GB" sz="1400" dirty="0">
                <a:latin typeface="Roboto Mono"/>
                <a:ea typeface="Roboto Mono"/>
                <a:cs typeface="Roboto Mono"/>
                <a:sym typeface="Roboto Mono"/>
              </a:rPr>
              <a:t>@GeneratedValue</a:t>
            </a:r>
            <a:r>
              <a:rPr lang="en-GB" sz="1400" dirty="0"/>
              <a:t> for auto-incrementing IDs</a:t>
            </a:r>
            <a:br>
              <a:rPr lang="en-GB" sz="1400" dirty="0"/>
            </a:br>
            <a:endParaRPr sz="1400" dirty="0"/>
          </a:p>
          <a:p>
            <a:pPr indent="-377564">
              <a:buClr>
                <a:schemeClr val="lt1"/>
              </a:buClr>
              <a:buSzPct val="100000"/>
            </a:pPr>
            <a:r>
              <a:rPr lang="en-GB" sz="1400" dirty="0"/>
              <a:t>Using </a:t>
            </a:r>
            <a:r>
              <a:rPr lang="en-GB" sz="1400" dirty="0">
                <a:latin typeface="Roboto Mono"/>
                <a:ea typeface="Roboto Mono"/>
                <a:cs typeface="Roboto Mono"/>
                <a:sym typeface="Roboto Mono"/>
              </a:rPr>
              <a:t>@Column</a:t>
            </a:r>
            <a:r>
              <a:rPr lang="en-GB" sz="1400" dirty="0"/>
              <a:t> to customize column names (optional)</a:t>
            </a:r>
            <a:endParaRPr sz="1400" dirty="0"/>
          </a:p>
          <a:p>
            <a:pPr marL="0" indent="0">
              <a:spcBef>
                <a:spcPts val="1600"/>
              </a:spcBef>
              <a:spcAft>
                <a:spcPts val="1600"/>
              </a:spcAft>
              <a:buNone/>
            </a:pPr>
            <a:endParaRPr sz="1400" dirty="0"/>
          </a:p>
        </p:txBody>
      </p:sp>
      <p:graphicFrame>
        <p:nvGraphicFramePr>
          <p:cNvPr id="261" name="Google Shape;261;p31"/>
          <p:cNvGraphicFramePr/>
          <p:nvPr>
            <p:extLst>
              <p:ext uri="{D42A27DB-BD31-4B8C-83A1-F6EECF244321}">
                <p14:modId xmlns:p14="http://schemas.microsoft.com/office/powerpoint/2010/main" val="654038230"/>
              </p:ext>
            </p:extLst>
          </p:nvPr>
        </p:nvGraphicFramePr>
        <p:xfrm>
          <a:off x="6843252" y="1840171"/>
          <a:ext cx="5279922" cy="4803329"/>
        </p:xfrm>
        <a:graphic>
          <a:graphicData uri="http://schemas.openxmlformats.org/drawingml/2006/table">
            <a:tbl>
              <a:tblPr>
                <a:noFill/>
              </a:tblPr>
              <a:tblGrid>
                <a:gridCol w="2118367">
                  <a:extLst>
                    <a:ext uri="{9D8B030D-6E8A-4147-A177-3AD203B41FA5}">
                      <a16:colId xmlns:a16="http://schemas.microsoft.com/office/drawing/2014/main" val="20000"/>
                    </a:ext>
                  </a:extLst>
                </a:gridCol>
                <a:gridCol w="3161555">
                  <a:extLst>
                    <a:ext uri="{9D8B030D-6E8A-4147-A177-3AD203B41FA5}">
                      <a16:colId xmlns:a16="http://schemas.microsoft.com/office/drawing/2014/main" val="20001"/>
                    </a:ext>
                  </a:extLst>
                </a:gridCol>
              </a:tblGrid>
              <a:tr h="893640">
                <a:tc>
                  <a:txBody>
                    <a:bodyPr/>
                    <a:lstStyle/>
                    <a:p>
                      <a:pPr marL="0" lvl="0" indent="0" algn="l" rtl="0">
                        <a:spcBef>
                          <a:spcPts val="0"/>
                        </a:spcBef>
                        <a:spcAft>
                          <a:spcPts val="0"/>
                        </a:spcAft>
                        <a:buNone/>
                      </a:pPr>
                      <a:r>
                        <a:rPr lang="en-GB" sz="1800" dirty="0">
                          <a:solidFill>
                            <a:schemeClr val="lt1"/>
                          </a:solidFill>
                        </a:rPr>
                        <a:t>Relationship Type</a:t>
                      </a:r>
                      <a:endParaRPr sz="1800" dirty="0">
                        <a:solidFill>
                          <a:schemeClr val="lt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solidFill>
                            <a:schemeClr val="lt1"/>
                          </a:solidFill>
                        </a:rPr>
                        <a:t>Example</a:t>
                      </a:r>
                      <a:endParaRPr sz="1800" dirty="0">
                        <a:solidFill>
                          <a:schemeClr val="lt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58511">
                <a:tc>
                  <a:txBody>
                    <a:bodyPr/>
                    <a:lstStyle/>
                    <a:p>
                      <a:pPr marL="0" lvl="0" indent="0" algn="l" rtl="0">
                        <a:spcBef>
                          <a:spcPts val="0"/>
                        </a:spcBef>
                        <a:spcAft>
                          <a:spcPts val="0"/>
                        </a:spcAft>
                        <a:buNone/>
                      </a:pPr>
                      <a:r>
                        <a:rPr lang="en-GB" sz="1800">
                          <a:solidFill>
                            <a:schemeClr val="lt1"/>
                          </a:solidFill>
                        </a:rPr>
                        <a:t>@OneToOne</a:t>
                      </a:r>
                      <a:endParaRPr sz="1800">
                        <a:solidFill>
                          <a:schemeClr val="lt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lt1"/>
                          </a:solidFill>
                        </a:rPr>
                        <a:t>A user has one profile</a:t>
                      </a:r>
                      <a:endParaRPr sz="1800">
                        <a:solidFill>
                          <a:schemeClr val="lt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893640">
                <a:tc>
                  <a:txBody>
                    <a:bodyPr/>
                    <a:lstStyle/>
                    <a:p>
                      <a:pPr marL="0" lvl="0" indent="0" algn="l" rtl="0">
                        <a:spcBef>
                          <a:spcPts val="0"/>
                        </a:spcBef>
                        <a:spcAft>
                          <a:spcPts val="0"/>
                        </a:spcAft>
                        <a:buNone/>
                      </a:pPr>
                      <a:r>
                        <a:rPr lang="en-GB" sz="1800" dirty="0">
                          <a:solidFill>
                            <a:schemeClr val="lt1"/>
                          </a:solidFill>
                        </a:rPr>
                        <a:t>@OneToMany</a:t>
                      </a:r>
                      <a:endParaRPr sz="1800" dirty="0">
                        <a:solidFill>
                          <a:schemeClr val="lt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solidFill>
                            <a:schemeClr val="lt1"/>
                          </a:solidFill>
                        </a:rPr>
                        <a:t>A customer has many orders</a:t>
                      </a:r>
                      <a:endParaRPr sz="1800" dirty="0">
                        <a:solidFill>
                          <a:schemeClr val="lt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93640">
                <a:tc>
                  <a:txBody>
                    <a:bodyPr/>
                    <a:lstStyle/>
                    <a:p>
                      <a:pPr marL="0" lvl="0" indent="0" algn="l" rtl="0">
                        <a:spcBef>
                          <a:spcPts val="0"/>
                        </a:spcBef>
                        <a:spcAft>
                          <a:spcPts val="0"/>
                        </a:spcAft>
                        <a:buNone/>
                      </a:pPr>
                      <a:r>
                        <a:rPr lang="en-GB" sz="1800">
                          <a:solidFill>
                            <a:schemeClr val="lt1"/>
                          </a:solidFill>
                        </a:rPr>
                        <a:t>@ManyToOne</a:t>
                      </a:r>
                      <a:endParaRPr sz="1800">
                        <a:solidFill>
                          <a:schemeClr val="lt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lt1"/>
                          </a:solidFill>
                        </a:rPr>
                        <a:t>Many orders belong to one customer</a:t>
                      </a:r>
                      <a:endParaRPr sz="1800">
                        <a:solidFill>
                          <a:schemeClr val="lt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563898">
                <a:tc>
                  <a:txBody>
                    <a:bodyPr/>
                    <a:lstStyle/>
                    <a:p>
                      <a:pPr marL="0" lvl="0" indent="0" algn="l" rtl="0">
                        <a:spcBef>
                          <a:spcPts val="0"/>
                        </a:spcBef>
                        <a:spcAft>
                          <a:spcPts val="0"/>
                        </a:spcAft>
                        <a:buNone/>
                      </a:pPr>
                      <a:r>
                        <a:rPr lang="en-GB" sz="1800" dirty="0">
                          <a:solidFill>
                            <a:schemeClr val="lt1"/>
                          </a:solidFill>
                        </a:rPr>
                        <a:t>@ManyToMany</a:t>
                      </a:r>
                      <a:endParaRPr sz="1800" dirty="0">
                        <a:solidFill>
                          <a:schemeClr val="lt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solidFill>
                            <a:schemeClr val="lt1"/>
                          </a:solidFill>
                        </a:rPr>
                        <a:t>A student can </a:t>
                      </a:r>
                      <a:r>
                        <a:rPr lang="en-GB" sz="1800" dirty="0" err="1">
                          <a:solidFill>
                            <a:schemeClr val="lt1"/>
                          </a:solidFill>
                        </a:rPr>
                        <a:t>enroll</a:t>
                      </a:r>
                      <a:r>
                        <a:rPr lang="en-GB" sz="1800" dirty="0">
                          <a:solidFill>
                            <a:schemeClr val="lt1"/>
                          </a:solidFill>
                        </a:rPr>
                        <a:t> in many courses, and each course has many students</a:t>
                      </a:r>
                      <a:endParaRPr sz="1800" dirty="0">
                        <a:solidFill>
                          <a:schemeClr val="lt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2"/>
          <p:cNvSpPr txBox="1">
            <a:spLocks noGrp="1"/>
          </p:cNvSpPr>
          <p:nvPr>
            <p:ph type="title"/>
          </p:nvPr>
        </p:nvSpPr>
        <p:spPr>
          <a:xfrm>
            <a:off x="415600" y="232167"/>
            <a:ext cx="11360800" cy="446400"/>
          </a:xfrm>
          <a:prstGeom prst="rect">
            <a:avLst/>
          </a:prstGeom>
        </p:spPr>
        <p:txBody>
          <a:bodyPr spcFirstLastPara="1" vert="horz" wrap="square" lIns="121900" tIns="121900" rIns="121900" bIns="121900" rtlCol="0" anchor="t" anchorCtr="0">
            <a:noAutofit/>
          </a:bodyPr>
          <a:lstStyle/>
          <a:p>
            <a:pPr>
              <a:buSzPts val="990"/>
            </a:pPr>
            <a:r>
              <a:rPr lang="en-GB" sz="1717" b="1"/>
              <a:t>CONTINUE…</a:t>
            </a:r>
            <a:endParaRPr sz="1717" b="1"/>
          </a:p>
        </p:txBody>
      </p:sp>
      <p:sp>
        <p:nvSpPr>
          <p:cNvPr id="267" name="Google Shape;267;p32"/>
          <p:cNvSpPr txBox="1">
            <a:spLocks noGrp="1"/>
          </p:cNvSpPr>
          <p:nvPr>
            <p:ph type="body" idx="1"/>
          </p:nvPr>
        </p:nvSpPr>
        <p:spPr>
          <a:xfrm>
            <a:off x="415600" y="678567"/>
            <a:ext cx="11360800" cy="5982800"/>
          </a:xfrm>
          <a:prstGeom prst="rect">
            <a:avLst/>
          </a:prstGeom>
        </p:spPr>
        <p:txBody>
          <a:bodyPr spcFirstLastPara="1" vert="horz" wrap="square" lIns="121900" tIns="121900" rIns="121900" bIns="121900" rtlCol="0" anchor="t" anchorCtr="0">
            <a:normAutofit fontScale="25000" lnSpcReduction="20000"/>
          </a:bodyPr>
          <a:lstStyle/>
          <a:p>
            <a:pPr marL="0" indent="0">
              <a:buNone/>
            </a:pPr>
            <a:r>
              <a:rPr lang="en-GB" sz="7845" b="1" dirty="0"/>
              <a:t>Repository in Spring Boot </a:t>
            </a:r>
            <a:endParaRPr sz="7845" b="1" dirty="0"/>
          </a:p>
          <a:p>
            <a:pPr marL="0" indent="0">
              <a:lnSpc>
                <a:spcPct val="100000"/>
              </a:lnSpc>
              <a:spcBef>
                <a:spcPts val="1600"/>
              </a:spcBef>
              <a:buClr>
                <a:schemeClr val="dk1"/>
              </a:buClr>
              <a:buSzPts val="275"/>
              <a:buNone/>
            </a:pPr>
            <a:r>
              <a:rPr lang="en-GB" sz="6676" dirty="0"/>
              <a:t>I</a:t>
            </a:r>
            <a:r>
              <a:rPr lang="en-GB" sz="6072" dirty="0"/>
              <a:t>n Spring Boot, a </a:t>
            </a:r>
            <a:r>
              <a:rPr lang="en-GB" sz="6072" b="1" dirty="0"/>
              <a:t>Repository</a:t>
            </a:r>
            <a:r>
              <a:rPr lang="en-GB" sz="6072" dirty="0"/>
              <a:t> is a special interface that helps you perform </a:t>
            </a:r>
            <a:r>
              <a:rPr lang="en-GB" sz="6072" b="1" dirty="0"/>
              <a:t>database operations</a:t>
            </a:r>
            <a:r>
              <a:rPr lang="en-GB" sz="6072" dirty="0"/>
              <a:t> (like save, delete, find, update) on your </a:t>
            </a:r>
            <a:r>
              <a:rPr lang="en-GB" sz="6072" b="1" dirty="0"/>
              <a:t>Entity classes</a:t>
            </a:r>
            <a:r>
              <a:rPr lang="en-GB" sz="6072" dirty="0"/>
              <a:t> without writing SQL code manually.</a:t>
            </a:r>
            <a:endParaRPr sz="6072" dirty="0"/>
          </a:p>
          <a:p>
            <a:pPr marL="0" indent="0">
              <a:lnSpc>
                <a:spcPct val="100000"/>
              </a:lnSpc>
              <a:spcBef>
                <a:spcPts val="1600"/>
              </a:spcBef>
              <a:buNone/>
            </a:pPr>
            <a:r>
              <a:rPr lang="en-GB" sz="6072" dirty="0"/>
              <a:t>It is a key part of the </a:t>
            </a:r>
            <a:r>
              <a:rPr lang="en-GB" sz="6072" b="1" dirty="0"/>
              <a:t>Spring Data JPA</a:t>
            </a:r>
            <a:r>
              <a:rPr lang="en-GB" sz="6072" dirty="0"/>
              <a:t> module, which allows you to interact with databases using standard Java objects.</a:t>
            </a:r>
            <a:endParaRPr sz="6072" dirty="0"/>
          </a:p>
          <a:p>
            <a:pPr marL="0" indent="0">
              <a:lnSpc>
                <a:spcPct val="100000"/>
              </a:lnSpc>
              <a:spcBef>
                <a:spcPts val="1600"/>
              </a:spcBef>
              <a:buNone/>
            </a:pPr>
            <a:r>
              <a:rPr lang="en-GB" sz="6339" b="1" dirty="0"/>
              <a:t>✅ What is a Repository?</a:t>
            </a:r>
            <a:endParaRPr sz="6339" b="1" dirty="0"/>
          </a:p>
          <a:p>
            <a:pPr marL="0" indent="0">
              <a:lnSpc>
                <a:spcPct val="100000"/>
              </a:lnSpc>
              <a:spcBef>
                <a:spcPts val="1333"/>
              </a:spcBef>
              <a:buNone/>
            </a:pPr>
            <a:r>
              <a:rPr lang="en-GB" sz="6072" dirty="0"/>
              <a:t>A </a:t>
            </a:r>
            <a:r>
              <a:rPr lang="en-GB" sz="6072" b="1" dirty="0"/>
              <a:t>Repository</a:t>
            </a:r>
            <a:r>
              <a:rPr lang="en-GB" sz="6072" dirty="0"/>
              <a:t> is used to:</a:t>
            </a:r>
            <a:endParaRPr sz="6072" dirty="0"/>
          </a:p>
          <a:p>
            <a:pPr indent="-401201">
              <a:lnSpc>
                <a:spcPct val="100000"/>
              </a:lnSpc>
              <a:spcBef>
                <a:spcPts val="1600"/>
              </a:spcBef>
              <a:buClr>
                <a:schemeClr val="lt1"/>
              </a:buClr>
              <a:buSzPct val="100000"/>
            </a:pPr>
            <a:r>
              <a:rPr lang="en-GB" sz="6072" dirty="0"/>
              <a:t>Access and manipulate data stored in the database</a:t>
            </a:r>
            <a:br>
              <a:rPr lang="en-GB" sz="6072" dirty="0"/>
            </a:br>
            <a:endParaRPr sz="6072" dirty="0"/>
          </a:p>
          <a:p>
            <a:pPr indent="-401201">
              <a:lnSpc>
                <a:spcPct val="100000"/>
              </a:lnSpc>
              <a:spcBef>
                <a:spcPts val="1600"/>
              </a:spcBef>
              <a:buClr>
                <a:schemeClr val="lt1"/>
              </a:buClr>
              <a:buSzPct val="100000"/>
            </a:pPr>
            <a:r>
              <a:rPr lang="en-GB" sz="6072" dirty="0"/>
              <a:t>Perform </a:t>
            </a:r>
            <a:r>
              <a:rPr lang="en-GB" sz="6072" b="1" dirty="0"/>
              <a:t>CRUD</a:t>
            </a:r>
            <a:r>
              <a:rPr lang="en-GB" sz="6072" dirty="0"/>
              <a:t> operations (Create, Read, Update, Delete)</a:t>
            </a:r>
            <a:br>
              <a:rPr lang="en-GB" sz="6072" dirty="0"/>
            </a:br>
            <a:endParaRPr sz="6072" dirty="0"/>
          </a:p>
          <a:p>
            <a:pPr indent="-401201">
              <a:lnSpc>
                <a:spcPct val="100000"/>
              </a:lnSpc>
              <a:spcBef>
                <a:spcPts val="1333"/>
              </a:spcBef>
              <a:buClr>
                <a:schemeClr val="lt1"/>
              </a:buClr>
              <a:buSzPct val="100000"/>
            </a:pPr>
            <a:r>
              <a:rPr lang="en-GB" sz="6072" dirty="0"/>
              <a:t>Query data using method names or custom queries</a:t>
            </a:r>
          </a:p>
          <a:p>
            <a:pPr marL="208384" indent="0">
              <a:lnSpc>
                <a:spcPct val="100000"/>
              </a:lnSpc>
              <a:spcBef>
                <a:spcPts val="1333"/>
              </a:spcBef>
              <a:buClr>
                <a:schemeClr val="lt1"/>
              </a:buClr>
              <a:buSzPct val="100000"/>
              <a:buNone/>
            </a:pPr>
            <a:br>
              <a:rPr lang="en-GB" sz="6072" dirty="0"/>
            </a:br>
            <a:endParaRPr sz="6072" dirty="0"/>
          </a:p>
          <a:p>
            <a:pPr marL="0" indent="0">
              <a:lnSpc>
                <a:spcPct val="100000"/>
              </a:lnSpc>
              <a:spcBef>
                <a:spcPts val="1600"/>
              </a:spcBef>
              <a:buNone/>
            </a:pPr>
            <a:r>
              <a:rPr lang="en-GB" sz="7200" dirty="0"/>
              <a:t>Instead of writing SQL queries, Spring Boot allows you to </a:t>
            </a:r>
            <a:r>
              <a:rPr lang="en-GB" sz="7200" b="1" dirty="0"/>
              <a:t>extend repository interfaces</a:t>
            </a:r>
            <a:r>
              <a:rPr lang="en-GB" sz="7200" dirty="0"/>
              <a:t> like </a:t>
            </a:r>
            <a:r>
              <a:rPr lang="en-GB" sz="7200" dirty="0" err="1">
                <a:latin typeface="Roboto Mono"/>
                <a:ea typeface="Roboto Mono"/>
                <a:cs typeface="Roboto Mono"/>
                <a:sym typeface="Roboto Mono"/>
              </a:rPr>
              <a:t>JpaRepository</a:t>
            </a:r>
            <a:r>
              <a:rPr lang="en-GB" sz="7200" dirty="0"/>
              <a:t> or </a:t>
            </a:r>
            <a:r>
              <a:rPr lang="en-GB" sz="7200" dirty="0" err="1">
                <a:latin typeface="Roboto Mono"/>
                <a:ea typeface="Roboto Mono"/>
                <a:cs typeface="Roboto Mono"/>
                <a:sym typeface="Roboto Mono"/>
              </a:rPr>
              <a:t>CrudRepository</a:t>
            </a:r>
            <a:r>
              <a:rPr lang="en-GB" sz="7200" dirty="0"/>
              <a:t>, and it generates the implementation for you at runtime.</a:t>
            </a:r>
            <a:endParaRPr sz="7200" dirty="0"/>
          </a:p>
          <a:p>
            <a:pPr marL="0" indent="0">
              <a:lnSpc>
                <a:spcPct val="100000"/>
              </a:lnSpc>
              <a:spcBef>
                <a:spcPts val="1600"/>
              </a:spcBef>
              <a:buClr>
                <a:schemeClr val="dk1"/>
              </a:buClr>
              <a:buSzPts val="275"/>
              <a:buNone/>
            </a:pPr>
            <a:r>
              <a:rPr lang="en-GB" sz="7200" dirty="0"/>
              <a:t>A </a:t>
            </a:r>
            <a:r>
              <a:rPr lang="en-GB" sz="7200" b="1" dirty="0"/>
              <a:t>Repository</a:t>
            </a:r>
            <a:r>
              <a:rPr lang="en-GB" sz="7200" dirty="0"/>
              <a:t> in Spring Boot is a powerful and easy way to interact with the database. It takes care of all the heavy lifting related to data access so that you can focus on building business logic. With just a few lines of code, you can create full-featured data layers for any application.</a:t>
            </a:r>
            <a:endParaRPr sz="7200" dirty="0"/>
          </a:p>
          <a:p>
            <a:pPr marL="0" indent="0">
              <a:spcBef>
                <a:spcPts val="1600"/>
              </a:spcBef>
              <a:spcAft>
                <a:spcPts val="1600"/>
              </a:spcAft>
              <a:buNone/>
            </a:pPr>
            <a:endParaRPr sz="4708" dirty="0"/>
          </a:p>
        </p:txBody>
      </p:sp>
      <p:pic>
        <p:nvPicPr>
          <p:cNvPr id="268" name="Google Shape;268;p32" title="repo.png"/>
          <p:cNvPicPr preferRelativeResize="0"/>
          <p:nvPr/>
        </p:nvPicPr>
        <p:blipFill>
          <a:blip r:embed="rId3">
            <a:alphaModFix/>
          </a:blip>
          <a:stretch>
            <a:fillRect/>
          </a:stretch>
        </p:blipFill>
        <p:spPr>
          <a:xfrm>
            <a:off x="6518787" y="2163097"/>
            <a:ext cx="5536280" cy="2480336"/>
          </a:xfrm>
          <a:prstGeom prst="rect">
            <a:avLst/>
          </a:prstGeom>
          <a:noFill/>
          <a:ln>
            <a:noFill/>
          </a:ln>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415600" y="303600"/>
            <a:ext cx="11360800" cy="500000"/>
          </a:xfrm>
          <a:prstGeom prst="rect">
            <a:avLst/>
          </a:prstGeom>
        </p:spPr>
        <p:txBody>
          <a:bodyPr spcFirstLastPara="1" vert="horz" wrap="square" lIns="121900" tIns="121900" rIns="121900" bIns="121900" rtlCol="0" anchor="t" anchorCtr="0">
            <a:noAutofit/>
          </a:bodyPr>
          <a:lstStyle/>
          <a:p>
            <a:pPr>
              <a:lnSpc>
                <a:spcPct val="115000"/>
              </a:lnSpc>
              <a:spcAft>
                <a:spcPts val="1600"/>
              </a:spcAft>
            </a:pPr>
            <a:r>
              <a:rPr lang="en-GB" sz="2509" b="1">
                <a:latin typeface="Lato"/>
                <a:ea typeface="Lato"/>
                <a:cs typeface="Lato"/>
                <a:sym typeface="Lato"/>
              </a:rPr>
              <a:t>Spring Security</a:t>
            </a:r>
            <a:endParaRPr sz="784" b="1"/>
          </a:p>
        </p:txBody>
      </p:sp>
      <p:sp>
        <p:nvSpPr>
          <p:cNvPr id="274" name="Google Shape;274;p33"/>
          <p:cNvSpPr txBox="1">
            <a:spLocks noGrp="1"/>
          </p:cNvSpPr>
          <p:nvPr>
            <p:ph type="body" idx="1"/>
          </p:nvPr>
        </p:nvSpPr>
        <p:spPr>
          <a:xfrm>
            <a:off x="415600" y="803600"/>
            <a:ext cx="11360800" cy="5804400"/>
          </a:xfrm>
          <a:prstGeom prst="rect">
            <a:avLst/>
          </a:prstGeom>
        </p:spPr>
        <p:txBody>
          <a:bodyPr spcFirstLastPara="1" vert="horz" wrap="square" lIns="121900" tIns="121900" rIns="121900" bIns="121900" rtlCol="0" anchor="t" anchorCtr="0">
            <a:normAutofit fontScale="47500" lnSpcReduction="20000"/>
          </a:bodyPr>
          <a:lstStyle/>
          <a:p>
            <a:pPr marL="0" indent="0">
              <a:lnSpc>
                <a:spcPct val="100000"/>
              </a:lnSpc>
              <a:buNone/>
            </a:pPr>
            <a:r>
              <a:rPr lang="en-GB" sz="2928" b="1"/>
              <a:t>Spring Security</a:t>
            </a:r>
            <a:r>
              <a:rPr lang="en-GB" sz="2928"/>
              <a:t> is a powerful and customizable </a:t>
            </a:r>
            <a:r>
              <a:rPr lang="en-GB" sz="2928" b="1"/>
              <a:t>authentication and authorization framework</a:t>
            </a:r>
            <a:r>
              <a:rPr lang="en-GB" sz="2928"/>
              <a:t> for Java applications, especially those built with </a:t>
            </a:r>
            <a:r>
              <a:rPr lang="en-GB" sz="2928" b="1"/>
              <a:t>Spring Boot</a:t>
            </a:r>
            <a:r>
              <a:rPr lang="en-GB" sz="2928"/>
              <a:t>. It helps developers secure their applications from common security threats like </a:t>
            </a:r>
            <a:r>
              <a:rPr lang="en-GB" sz="2928" b="1"/>
              <a:t>unauthorized access</a:t>
            </a:r>
            <a:r>
              <a:rPr lang="en-GB" sz="2928"/>
              <a:t>, </a:t>
            </a:r>
            <a:r>
              <a:rPr lang="en-GB" sz="2928" b="1"/>
              <a:t>CSRF</a:t>
            </a:r>
            <a:r>
              <a:rPr lang="en-GB" sz="2928"/>
              <a:t>, </a:t>
            </a:r>
            <a:r>
              <a:rPr lang="en-GB" sz="2928" b="1"/>
              <a:t>session fixation</a:t>
            </a:r>
            <a:r>
              <a:rPr lang="en-GB" sz="2928"/>
              <a:t>, and more.</a:t>
            </a:r>
            <a:endParaRPr sz="2928"/>
          </a:p>
          <a:p>
            <a:pPr marL="0" indent="0">
              <a:lnSpc>
                <a:spcPct val="100000"/>
              </a:lnSpc>
              <a:buNone/>
            </a:pPr>
            <a:endParaRPr sz="2928"/>
          </a:p>
          <a:p>
            <a:pPr marL="0" indent="0">
              <a:lnSpc>
                <a:spcPct val="100000"/>
              </a:lnSpc>
              <a:buClr>
                <a:schemeClr val="dk1"/>
              </a:buClr>
              <a:buSzPct val="45908"/>
              <a:buNone/>
            </a:pPr>
            <a:r>
              <a:rPr lang="en-GB" sz="3195" b="1"/>
              <a:t>What Does Spring Security Do?</a:t>
            </a:r>
            <a:endParaRPr sz="3195" b="1"/>
          </a:p>
          <a:p>
            <a:pPr marL="0" indent="0">
              <a:lnSpc>
                <a:spcPct val="100000"/>
              </a:lnSpc>
              <a:buClr>
                <a:schemeClr val="dk1"/>
              </a:buClr>
              <a:buSzPct val="45908"/>
              <a:buNone/>
            </a:pPr>
            <a:endParaRPr sz="3195" b="1"/>
          </a:p>
          <a:p>
            <a:pPr marL="0" indent="0">
              <a:lnSpc>
                <a:spcPct val="100000"/>
              </a:lnSpc>
              <a:buClr>
                <a:schemeClr val="dk1"/>
              </a:buClr>
              <a:buSzPct val="50089"/>
              <a:buNone/>
            </a:pPr>
            <a:r>
              <a:rPr lang="en-GB" sz="2928"/>
              <a:t>Spring Security helps you:</a:t>
            </a:r>
            <a:endParaRPr sz="2928"/>
          </a:p>
          <a:p>
            <a:pPr marL="0" indent="0">
              <a:lnSpc>
                <a:spcPct val="100000"/>
              </a:lnSpc>
              <a:buClr>
                <a:schemeClr val="dk1"/>
              </a:buClr>
              <a:buSzPct val="50089"/>
              <a:buNone/>
            </a:pPr>
            <a:endParaRPr sz="2928"/>
          </a:p>
          <a:p>
            <a:pPr indent="-393108">
              <a:lnSpc>
                <a:spcPct val="100000"/>
              </a:lnSpc>
              <a:buClr>
                <a:schemeClr val="lt1"/>
              </a:buClr>
              <a:buSzPct val="100000"/>
              <a:buAutoNum type="arabicPeriod"/>
            </a:pPr>
            <a:r>
              <a:rPr lang="en-GB" sz="2928" b="1"/>
              <a:t>Authenticate users</a:t>
            </a:r>
            <a:r>
              <a:rPr lang="en-GB" sz="2928"/>
              <a:t> – Verify who the </a:t>
            </a:r>
            <a:endParaRPr sz="2928"/>
          </a:p>
          <a:p>
            <a:pPr indent="0">
              <a:lnSpc>
                <a:spcPct val="100000"/>
              </a:lnSpc>
              <a:buNone/>
            </a:pPr>
            <a:r>
              <a:rPr lang="en-GB" sz="2928"/>
              <a:t>user is (login).</a:t>
            </a:r>
            <a:br>
              <a:rPr lang="en-GB" sz="2928"/>
            </a:br>
            <a:endParaRPr sz="2928"/>
          </a:p>
          <a:p>
            <a:pPr indent="-393108">
              <a:lnSpc>
                <a:spcPct val="100000"/>
              </a:lnSpc>
              <a:buClr>
                <a:schemeClr val="lt1"/>
              </a:buClr>
              <a:buSzPct val="100000"/>
              <a:buAutoNum type="arabicPeriod"/>
            </a:pPr>
            <a:r>
              <a:rPr lang="en-GB" sz="2928" b="1"/>
              <a:t>Authorize users</a:t>
            </a:r>
            <a:r>
              <a:rPr lang="en-GB" sz="2928"/>
              <a:t> – Control what actions </a:t>
            </a:r>
            <a:endParaRPr sz="2928"/>
          </a:p>
          <a:p>
            <a:pPr indent="0">
              <a:lnSpc>
                <a:spcPct val="100000"/>
              </a:lnSpc>
              <a:buNone/>
            </a:pPr>
            <a:r>
              <a:rPr lang="en-GB" sz="2928"/>
              <a:t>a user can perform (roles/permissions).</a:t>
            </a:r>
            <a:br>
              <a:rPr lang="en-GB" sz="2928"/>
            </a:br>
            <a:endParaRPr sz="2928"/>
          </a:p>
          <a:p>
            <a:pPr indent="-393108">
              <a:lnSpc>
                <a:spcPct val="100000"/>
              </a:lnSpc>
              <a:buClr>
                <a:schemeClr val="lt1"/>
              </a:buClr>
              <a:buSzPct val="100000"/>
              <a:buAutoNum type="arabicPeriod"/>
            </a:pPr>
            <a:r>
              <a:rPr lang="en-GB" sz="2928" b="1"/>
              <a:t>Protect resources</a:t>
            </a:r>
            <a:r>
              <a:rPr lang="en-GB" sz="2928"/>
              <a:t> – Secure APIs, web pages, </a:t>
            </a:r>
            <a:endParaRPr sz="2928"/>
          </a:p>
          <a:p>
            <a:pPr indent="0">
              <a:lnSpc>
                <a:spcPct val="100000"/>
              </a:lnSpc>
              <a:buNone/>
            </a:pPr>
            <a:r>
              <a:rPr lang="en-GB" sz="2928"/>
              <a:t>or data based on user roles.</a:t>
            </a:r>
            <a:br>
              <a:rPr lang="en-GB" sz="2928"/>
            </a:br>
            <a:endParaRPr sz="2928"/>
          </a:p>
          <a:p>
            <a:pPr indent="-393108">
              <a:lnSpc>
                <a:spcPct val="100000"/>
              </a:lnSpc>
              <a:buClr>
                <a:schemeClr val="lt1"/>
              </a:buClr>
              <a:buSzPct val="100000"/>
              <a:buAutoNum type="arabicPeriod"/>
            </a:pPr>
            <a:r>
              <a:rPr lang="en-GB" sz="2928" b="1"/>
              <a:t>Prevent security attacks</a:t>
            </a:r>
            <a:r>
              <a:rPr lang="en-GB" sz="2928"/>
              <a:t> – Like CSRF, XSS, </a:t>
            </a:r>
            <a:endParaRPr sz="2928"/>
          </a:p>
          <a:p>
            <a:pPr indent="0">
              <a:lnSpc>
                <a:spcPct val="100000"/>
              </a:lnSpc>
              <a:buNone/>
            </a:pPr>
            <a:r>
              <a:rPr lang="en-GB" sz="2928"/>
              <a:t>and clickjacking.</a:t>
            </a:r>
            <a:br>
              <a:rPr lang="en-GB" sz="2928"/>
            </a:br>
            <a:endParaRPr sz="2928"/>
          </a:p>
          <a:p>
            <a:pPr marL="0" indent="0">
              <a:lnSpc>
                <a:spcPct val="100000"/>
              </a:lnSpc>
              <a:buNone/>
            </a:pPr>
            <a:r>
              <a:rPr lang="en-GB" sz="3195" b="1"/>
              <a:t>Basic Setup in Spring Boot</a:t>
            </a:r>
            <a:endParaRPr sz="3195" b="1"/>
          </a:p>
          <a:p>
            <a:pPr marL="0" indent="0">
              <a:lnSpc>
                <a:spcPct val="100000"/>
              </a:lnSpc>
              <a:buNone/>
            </a:pPr>
            <a:endParaRPr sz="3195" b="1"/>
          </a:p>
          <a:p>
            <a:pPr indent="-397838">
              <a:lnSpc>
                <a:spcPct val="100000"/>
              </a:lnSpc>
              <a:buSzPct val="100000"/>
            </a:pPr>
            <a:r>
              <a:rPr lang="en-GB" sz="3084"/>
              <a:t>All endpoints are </a:t>
            </a:r>
            <a:r>
              <a:rPr lang="en-GB" sz="3084" b="1"/>
              <a:t>secured by default</a:t>
            </a:r>
            <a:r>
              <a:rPr lang="en-GB" sz="3084"/>
              <a:t>.</a:t>
            </a:r>
            <a:br>
              <a:rPr lang="en-GB" sz="3084"/>
            </a:br>
            <a:endParaRPr sz="3084"/>
          </a:p>
          <a:p>
            <a:pPr indent="-397838">
              <a:lnSpc>
                <a:spcPct val="100000"/>
              </a:lnSpc>
              <a:buSzPct val="100000"/>
            </a:pPr>
            <a:r>
              <a:rPr lang="en-GB" sz="3084"/>
              <a:t>Spring shows a </a:t>
            </a:r>
            <a:r>
              <a:rPr lang="en-GB" sz="3084" b="1"/>
              <a:t>default login page</a:t>
            </a:r>
            <a:r>
              <a:rPr lang="en-GB" sz="3084"/>
              <a:t>.</a:t>
            </a:r>
            <a:br>
              <a:rPr lang="en-GB" sz="3084"/>
            </a:br>
            <a:endParaRPr sz="3084"/>
          </a:p>
          <a:p>
            <a:pPr indent="-397838">
              <a:lnSpc>
                <a:spcPct val="100000"/>
              </a:lnSpc>
              <a:buSzPct val="100000"/>
            </a:pPr>
            <a:r>
              <a:rPr lang="en-GB" sz="3084"/>
              <a:t>A default user with a generated </a:t>
            </a:r>
            <a:endParaRPr sz="3084"/>
          </a:p>
          <a:p>
            <a:pPr indent="0">
              <a:lnSpc>
                <a:spcPct val="100000"/>
              </a:lnSpc>
              <a:buNone/>
            </a:pPr>
            <a:r>
              <a:rPr lang="en-GB" sz="3084"/>
              <a:t>password is created</a:t>
            </a:r>
            <a:endParaRPr sz="3084"/>
          </a:p>
          <a:p>
            <a:pPr marL="0" indent="0">
              <a:spcAft>
                <a:spcPts val="1600"/>
              </a:spcAft>
              <a:buNone/>
            </a:pPr>
            <a:endParaRPr sz="1733" b="1"/>
          </a:p>
        </p:txBody>
      </p:sp>
      <p:pic>
        <p:nvPicPr>
          <p:cNvPr id="275" name="Google Shape;275;p33" title="security.jpg"/>
          <p:cNvPicPr preferRelativeResize="0"/>
          <p:nvPr/>
        </p:nvPicPr>
        <p:blipFill>
          <a:blip r:embed="rId3">
            <a:alphaModFix/>
          </a:blip>
          <a:stretch>
            <a:fillRect/>
          </a:stretch>
        </p:blipFill>
        <p:spPr>
          <a:xfrm>
            <a:off x="4732734" y="1446600"/>
            <a:ext cx="7197333" cy="50185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415600" y="178600"/>
            <a:ext cx="11360800" cy="500000"/>
          </a:xfrm>
          <a:prstGeom prst="rect">
            <a:avLst/>
          </a:prstGeom>
        </p:spPr>
        <p:txBody>
          <a:bodyPr spcFirstLastPara="1" vert="horz" wrap="square" lIns="121900" tIns="121900" rIns="121900" bIns="121900" rtlCol="0" anchor="t" anchorCtr="0">
            <a:noAutofit/>
          </a:bodyPr>
          <a:lstStyle/>
          <a:p>
            <a:pPr>
              <a:buSzPts val="990"/>
            </a:pPr>
            <a:r>
              <a:rPr lang="en-GB" sz="1760" b="1"/>
              <a:t>CONTINUE…</a:t>
            </a:r>
            <a:endParaRPr sz="1760" b="1"/>
          </a:p>
        </p:txBody>
      </p:sp>
      <p:sp>
        <p:nvSpPr>
          <p:cNvPr id="281" name="Google Shape;281;p34"/>
          <p:cNvSpPr txBox="1">
            <a:spLocks noGrp="1"/>
          </p:cNvSpPr>
          <p:nvPr>
            <p:ph type="body" idx="1"/>
          </p:nvPr>
        </p:nvSpPr>
        <p:spPr>
          <a:xfrm>
            <a:off x="415600" y="678600"/>
            <a:ext cx="11360800" cy="5732800"/>
          </a:xfrm>
          <a:prstGeom prst="rect">
            <a:avLst/>
          </a:prstGeom>
        </p:spPr>
        <p:txBody>
          <a:bodyPr spcFirstLastPara="1" vert="horz" wrap="square" lIns="121900" tIns="121900" rIns="121900" bIns="121900" rtlCol="0" anchor="t" anchorCtr="0">
            <a:normAutofit/>
          </a:bodyPr>
          <a:lstStyle/>
          <a:p>
            <a:pPr marL="0" indent="0">
              <a:buNone/>
            </a:pPr>
            <a:r>
              <a:rPr lang="en-GB" sz="2000" b="1"/>
              <a:t>Security Features Spring Handles</a:t>
            </a:r>
            <a:endParaRPr sz="2000" b="1"/>
          </a:p>
          <a:p>
            <a:pPr marL="0" indent="0">
              <a:spcBef>
                <a:spcPts val="1600"/>
              </a:spcBef>
              <a:spcAft>
                <a:spcPts val="1600"/>
              </a:spcAft>
              <a:buNone/>
            </a:pPr>
            <a:endParaRPr/>
          </a:p>
        </p:txBody>
      </p:sp>
      <p:graphicFrame>
        <p:nvGraphicFramePr>
          <p:cNvPr id="282" name="Google Shape;282;p34"/>
          <p:cNvGraphicFramePr/>
          <p:nvPr/>
        </p:nvGraphicFramePr>
        <p:xfrm>
          <a:off x="1270000" y="1397000"/>
          <a:ext cx="9652000" cy="4815520"/>
        </p:xfrm>
        <a:graphic>
          <a:graphicData uri="http://schemas.openxmlformats.org/drawingml/2006/table">
            <a:tbl>
              <a:tblPr>
                <a:noFill/>
              </a:tblPr>
              <a:tblGrid>
                <a:gridCol w="4665300">
                  <a:extLst>
                    <a:ext uri="{9D8B030D-6E8A-4147-A177-3AD203B41FA5}">
                      <a16:colId xmlns:a16="http://schemas.microsoft.com/office/drawing/2014/main" val="20000"/>
                    </a:ext>
                  </a:extLst>
                </a:gridCol>
                <a:gridCol w="498670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GB" sz="2000" b="1">
                          <a:solidFill>
                            <a:schemeClr val="lt1"/>
                          </a:solidFill>
                        </a:rPr>
                        <a:t>Feature</a:t>
                      </a:r>
                      <a:endParaRPr sz="2000" b="1">
                        <a:solidFill>
                          <a:schemeClr val="lt1"/>
                        </a:solidFill>
                      </a:endParaRPr>
                    </a:p>
                  </a:txBody>
                  <a:tcPr marL="121900" marR="121900" marT="121900" marB="121900"/>
                </a:tc>
                <a:tc>
                  <a:txBody>
                    <a:bodyPr/>
                    <a:lstStyle/>
                    <a:p>
                      <a:pPr marL="0" lvl="0" indent="0" algn="l" rtl="0">
                        <a:spcBef>
                          <a:spcPts val="0"/>
                        </a:spcBef>
                        <a:spcAft>
                          <a:spcPts val="0"/>
                        </a:spcAft>
                        <a:buNone/>
                      </a:pPr>
                      <a:r>
                        <a:rPr lang="en-GB" sz="2000" b="1">
                          <a:solidFill>
                            <a:schemeClr val="lt1"/>
                          </a:solidFill>
                        </a:rPr>
                        <a:t>Spring Security Handles</a:t>
                      </a:r>
                      <a:endParaRPr sz="2000" b="1">
                        <a:solidFill>
                          <a:schemeClr val="lt1"/>
                        </a:solidFill>
                      </a:endParaRPr>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solidFill>
                            <a:schemeClr val="lt1"/>
                          </a:solidFill>
                        </a:rPr>
                        <a:t>Authentication</a:t>
                      </a:r>
                      <a:endParaRPr sz="2400">
                        <a:solidFill>
                          <a:schemeClr val="lt1"/>
                        </a:solidFill>
                      </a:endParaRPr>
                    </a:p>
                  </a:txBody>
                  <a:tcPr marL="121900" marR="121900" marT="121900" marB="121900"/>
                </a:tc>
                <a:tc>
                  <a:txBody>
                    <a:bodyPr/>
                    <a:lstStyle/>
                    <a:p>
                      <a:pPr marL="0" lvl="0" indent="0" algn="l" rtl="0">
                        <a:spcBef>
                          <a:spcPts val="0"/>
                        </a:spcBef>
                        <a:spcAft>
                          <a:spcPts val="0"/>
                        </a:spcAft>
                        <a:buNone/>
                      </a:pPr>
                      <a:r>
                        <a:rPr lang="en-GB" sz="2400">
                          <a:solidFill>
                            <a:schemeClr val="lt1"/>
                          </a:solidFill>
                        </a:rPr>
                        <a:t>✅</a:t>
                      </a:r>
                      <a:endParaRPr sz="2400">
                        <a:solidFill>
                          <a:schemeClr val="lt1"/>
                        </a:solidFill>
                      </a:endParaRP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solidFill>
                            <a:schemeClr val="lt1"/>
                          </a:solidFill>
                        </a:rPr>
                        <a:t>Authorization</a:t>
                      </a:r>
                      <a:endParaRPr sz="2400">
                        <a:solidFill>
                          <a:schemeClr val="lt1"/>
                        </a:solidFill>
                      </a:endParaRPr>
                    </a:p>
                  </a:txBody>
                  <a:tcPr marL="121900" marR="121900" marT="121900" marB="121900"/>
                </a:tc>
                <a:tc>
                  <a:txBody>
                    <a:bodyPr/>
                    <a:lstStyle/>
                    <a:p>
                      <a:pPr marL="0" lvl="0" indent="0" algn="l" rtl="0">
                        <a:spcBef>
                          <a:spcPts val="0"/>
                        </a:spcBef>
                        <a:spcAft>
                          <a:spcPts val="0"/>
                        </a:spcAft>
                        <a:buNone/>
                      </a:pPr>
                      <a:r>
                        <a:rPr lang="en-GB" sz="2400">
                          <a:solidFill>
                            <a:schemeClr val="lt1"/>
                          </a:solidFill>
                        </a:rPr>
                        <a:t>✅</a:t>
                      </a:r>
                      <a:endParaRPr sz="2400">
                        <a:solidFill>
                          <a:schemeClr val="lt1"/>
                        </a:solidFill>
                      </a:endParaRPr>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solidFill>
                            <a:schemeClr val="lt1"/>
                          </a:solidFill>
                        </a:rPr>
                        <a:t>CSRF Protection</a:t>
                      </a:r>
                      <a:endParaRPr sz="2400">
                        <a:solidFill>
                          <a:schemeClr val="lt1"/>
                        </a:solidFill>
                      </a:endParaRPr>
                    </a:p>
                  </a:txBody>
                  <a:tcPr marL="121900" marR="121900" marT="121900" marB="121900"/>
                </a:tc>
                <a:tc>
                  <a:txBody>
                    <a:bodyPr/>
                    <a:lstStyle/>
                    <a:p>
                      <a:pPr marL="0" lvl="0" indent="0" algn="l" rtl="0">
                        <a:spcBef>
                          <a:spcPts val="0"/>
                        </a:spcBef>
                        <a:spcAft>
                          <a:spcPts val="0"/>
                        </a:spcAft>
                        <a:buNone/>
                      </a:pPr>
                      <a:r>
                        <a:rPr lang="en-GB" sz="2400">
                          <a:solidFill>
                            <a:schemeClr val="lt1"/>
                          </a:solidFill>
                        </a:rPr>
                        <a:t>✅</a:t>
                      </a:r>
                      <a:endParaRPr sz="2400">
                        <a:solidFill>
                          <a:schemeClr val="lt1"/>
                        </a:solidFill>
                      </a:endParaRPr>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solidFill>
                            <a:schemeClr val="lt1"/>
                          </a:solidFill>
                        </a:rPr>
                        <a:t>Password Encryption</a:t>
                      </a:r>
                      <a:endParaRPr sz="2400">
                        <a:solidFill>
                          <a:schemeClr val="lt1"/>
                        </a:solidFill>
                      </a:endParaRPr>
                    </a:p>
                  </a:txBody>
                  <a:tcPr marL="121900" marR="121900" marT="121900" marB="121900"/>
                </a:tc>
                <a:tc>
                  <a:txBody>
                    <a:bodyPr/>
                    <a:lstStyle/>
                    <a:p>
                      <a:pPr marL="0" lvl="0" indent="0" algn="l" rtl="0">
                        <a:spcBef>
                          <a:spcPts val="0"/>
                        </a:spcBef>
                        <a:spcAft>
                          <a:spcPts val="0"/>
                        </a:spcAft>
                        <a:buNone/>
                      </a:pPr>
                      <a:r>
                        <a:rPr lang="en-GB" sz="2400">
                          <a:solidFill>
                            <a:schemeClr val="lt1"/>
                          </a:solidFill>
                        </a:rPr>
                        <a:t>✅</a:t>
                      </a:r>
                      <a:endParaRPr sz="2400">
                        <a:solidFill>
                          <a:schemeClr val="lt1"/>
                        </a:solidFill>
                      </a:endParaRPr>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solidFill>
                            <a:schemeClr val="lt1"/>
                          </a:solidFill>
                        </a:rPr>
                        <a:t>Role-Based Access</a:t>
                      </a:r>
                      <a:endParaRPr sz="2400">
                        <a:solidFill>
                          <a:schemeClr val="lt1"/>
                        </a:solidFill>
                      </a:endParaRPr>
                    </a:p>
                  </a:txBody>
                  <a:tcPr marL="121900" marR="121900" marT="121900" marB="121900"/>
                </a:tc>
                <a:tc>
                  <a:txBody>
                    <a:bodyPr/>
                    <a:lstStyle/>
                    <a:p>
                      <a:pPr marL="0" lvl="0" indent="0" algn="l" rtl="0">
                        <a:spcBef>
                          <a:spcPts val="0"/>
                        </a:spcBef>
                        <a:spcAft>
                          <a:spcPts val="0"/>
                        </a:spcAft>
                        <a:buNone/>
                      </a:pPr>
                      <a:r>
                        <a:rPr lang="en-GB" sz="2400">
                          <a:solidFill>
                            <a:schemeClr val="lt1"/>
                          </a:solidFill>
                        </a:rPr>
                        <a:t>✅</a:t>
                      </a:r>
                      <a:endParaRPr sz="2400">
                        <a:solidFill>
                          <a:schemeClr val="lt1"/>
                        </a:solidFill>
                      </a:endParaRPr>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solidFill>
                            <a:schemeClr val="lt1"/>
                          </a:solidFill>
                        </a:rPr>
                        <a:t>Session Management</a:t>
                      </a:r>
                      <a:endParaRPr sz="2400">
                        <a:solidFill>
                          <a:schemeClr val="lt1"/>
                        </a:solidFill>
                      </a:endParaRPr>
                    </a:p>
                  </a:txBody>
                  <a:tcPr marL="121900" marR="121900" marT="121900" marB="121900"/>
                </a:tc>
                <a:tc>
                  <a:txBody>
                    <a:bodyPr/>
                    <a:lstStyle/>
                    <a:p>
                      <a:pPr marL="0" lvl="0" indent="0" algn="l" rtl="0">
                        <a:spcBef>
                          <a:spcPts val="0"/>
                        </a:spcBef>
                        <a:spcAft>
                          <a:spcPts val="0"/>
                        </a:spcAft>
                        <a:buNone/>
                      </a:pPr>
                      <a:r>
                        <a:rPr lang="en-GB" sz="2400">
                          <a:solidFill>
                            <a:schemeClr val="lt1"/>
                          </a:solidFill>
                        </a:rPr>
                        <a:t>✅</a:t>
                      </a:r>
                      <a:endParaRPr sz="2400">
                        <a:solidFill>
                          <a:schemeClr val="lt1"/>
                        </a:solidFill>
                      </a:endParaRPr>
                    </a:p>
                  </a:txBody>
                  <a:tcPr marL="121900" marR="121900" marT="121900" marB="121900"/>
                </a:tc>
                <a:extLst>
                  <a:ext uri="{0D108BD9-81ED-4DB2-BD59-A6C34878D82A}">
                    <a16:rowId xmlns:a16="http://schemas.microsoft.com/office/drawing/2014/main" val="10006"/>
                  </a:ext>
                </a:extLst>
              </a:tr>
              <a:tr h="609560">
                <a:tc>
                  <a:txBody>
                    <a:bodyPr/>
                    <a:lstStyle/>
                    <a:p>
                      <a:pPr marL="0" lvl="0" indent="0" algn="l" rtl="0">
                        <a:spcBef>
                          <a:spcPts val="0"/>
                        </a:spcBef>
                        <a:spcAft>
                          <a:spcPts val="0"/>
                        </a:spcAft>
                        <a:buNone/>
                      </a:pPr>
                      <a:r>
                        <a:rPr lang="en-GB" sz="2400">
                          <a:solidFill>
                            <a:schemeClr val="lt1"/>
                          </a:solidFill>
                        </a:rPr>
                        <a:t>Custom Login/Logout</a:t>
                      </a:r>
                      <a:endParaRPr sz="2400">
                        <a:solidFill>
                          <a:schemeClr val="lt1"/>
                        </a:solidFill>
                      </a:endParaRPr>
                    </a:p>
                  </a:txBody>
                  <a:tcPr marL="121900" marR="121900" marT="121900" marB="121900"/>
                </a:tc>
                <a:tc>
                  <a:txBody>
                    <a:bodyPr/>
                    <a:lstStyle/>
                    <a:p>
                      <a:pPr marL="0" lvl="0" indent="0" algn="l" rtl="0">
                        <a:spcBef>
                          <a:spcPts val="0"/>
                        </a:spcBef>
                        <a:spcAft>
                          <a:spcPts val="0"/>
                        </a:spcAft>
                        <a:buNone/>
                      </a:pPr>
                      <a:r>
                        <a:rPr lang="en-GB" sz="2400">
                          <a:solidFill>
                            <a:schemeClr val="lt1"/>
                          </a:solidFill>
                        </a:rPr>
                        <a:t>✅</a:t>
                      </a:r>
                      <a:endParaRPr sz="2400">
                        <a:solidFill>
                          <a:schemeClr val="lt1"/>
                        </a:solidFill>
                      </a:endParaRPr>
                    </a:p>
                  </a:txBody>
                  <a:tcPr marL="121900" marR="121900" marT="121900" marB="121900"/>
                </a:tc>
                <a:extLst>
                  <a:ext uri="{0D108BD9-81ED-4DB2-BD59-A6C34878D82A}">
                    <a16:rowId xmlns:a16="http://schemas.microsoft.com/office/drawing/2014/main" val="10007"/>
                  </a:ext>
                </a:extLst>
              </a:tr>
            </a:tbl>
          </a:graphicData>
        </a:graphic>
      </p:graphicFrame>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544833" y="165600"/>
            <a:ext cx="6116000" cy="513200"/>
          </a:xfrm>
          <a:prstGeom prst="rect">
            <a:avLst/>
          </a:prstGeom>
        </p:spPr>
        <p:txBody>
          <a:bodyPr spcFirstLastPara="1" vert="horz" wrap="square" lIns="121900" tIns="121900" rIns="121900" bIns="121900" rtlCol="0" anchor="ctr" anchorCtr="0">
            <a:noAutofit/>
          </a:bodyPr>
          <a:lstStyle/>
          <a:p>
            <a:pPr>
              <a:buSzPts val="990"/>
            </a:pPr>
            <a:r>
              <a:rPr lang="en-GB" sz="2251"/>
              <a:t>LANDING PAGE</a:t>
            </a:r>
            <a:endParaRPr sz="2251"/>
          </a:p>
        </p:txBody>
      </p:sp>
      <p:pic>
        <p:nvPicPr>
          <p:cNvPr id="288" name="Google Shape;288;p35"/>
          <p:cNvPicPr preferRelativeResize="0"/>
          <p:nvPr/>
        </p:nvPicPr>
        <p:blipFill>
          <a:blip r:embed="rId3">
            <a:alphaModFix/>
          </a:blip>
          <a:stretch>
            <a:fillRect/>
          </a:stretch>
        </p:blipFill>
        <p:spPr>
          <a:xfrm>
            <a:off x="685401" y="678800"/>
            <a:ext cx="10673167" cy="3911600"/>
          </a:xfrm>
          <a:prstGeom prst="rect">
            <a:avLst/>
          </a:prstGeom>
          <a:noFill/>
          <a:ln>
            <a:noFill/>
          </a:ln>
        </p:spPr>
      </p:pic>
      <p:pic>
        <p:nvPicPr>
          <p:cNvPr id="289" name="Google Shape;289;p35"/>
          <p:cNvPicPr preferRelativeResize="0"/>
          <p:nvPr/>
        </p:nvPicPr>
        <p:blipFill>
          <a:blip r:embed="rId4">
            <a:alphaModFix/>
          </a:blip>
          <a:stretch>
            <a:fillRect/>
          </a:stretch>
        </p:blipFill>
        <p:spPr>
          <a:xfrm>
            <a:off x="697734" y="4578768"/>
            <a:ext cx="10673167" cy="2076033"/>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455533" y="165567"/>
            <a:ext cx="6116000" cy="245200"/>
          </a:xfrm>
          <a:prstGeom prst="rect">
            <a:avLst/>
          </a:prstGeom>
        </p:spPr>
        <p:txBody>
          <a:bodyPr spcFirstLastPara="1" vert="horz" wrap="square" lIns="121900" tIns="121900" rIns="121900" bIns="121900" rtlCol="0" anchor="ctr" anchorCtr="0">
            <a:noAutofit/>
          </a:bodyPr>
          <a:lstStyle/>
          <a:p>
            <a:pPr>
              <a:buSzPts val="990"/>
            </a:pPr>
            <a:r>
              <a:rPr lang="en-GB" sz="1317"/>
              <a:t>CONTINUE…</a:t>
            </a:r>
            <a:endParaRPr sz="1317"/>
          </a:p>
        </p:txBody>
      </p:sp>
      <p:pic>
        <p:nvPicPr>
          <p:cNvPr id="295" name="Google Shape;295;p36"/>
          <p:cNvPicPr preferRelativeResize="0"/>
          <p:nvPr/>
        </p:nvPicPr>
        <p:blipFill>
          <a:blip r:embed="rId3">
            <a:alphaModFix/>
          </a:blip>
          <a:stretch>
            <a:fillRect/>
          </a:stretch>
        </p:blipFill>
        <p:spPr>
          <a:xfrm>
            <a:off x="596101" y="506800"/>
            <a:ext cx="10923199" cy="3121303"/>
          </a:xfrm>
          <a:prstGeom prst="rect">
            <a:avLst/>
          </a:prstGeom>
          <a:noFill/>
          <a:ln>
            <a:noFill/>
          </a:ln>
        </p:spPr>
      </p:pic>
      <p:pic>
        <p:nvPicPr>
          <p:cNvPr id="296" name="Google Shape;296;p36"/>
          <p:cNvPicPr preferRelativeResize="0"/>
          <p:nvPr/>
        </p:nvPicPr>
        <p:blipFill>
          <a:blip r:embed="rId4">
            <a:alphaModFix/>
          </a:blip>
          <a:stretch>
            <a:fillRect/>
          </a:stretch>
        </p:blipFill>
        <p:spPr>
          <a:xfrm>
            <a:off x="576436" y="3786200"/>
            <a:ext cx="10923200" cy="296346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544833" y="147733"/>
            <a:ext cx="6116000" cy="298800"/>
          </a:xfrm>
          <a:prstGeom prst="rect">
            <a:avLst/>
          </a:prstGeom>
        </p:spPr>
        <p:txBody>
          <a:bodyPr spcFirstLastPara="1" vert="horz" wrap="square" lIns="121900" tIns="121900" rIns="121900" bIns="121900" rtlCol="0" anchor="ctr" anchorCtr="0">
            <a:noAutofit/>
          </a:bodyPr>
          <a:lstStyle/>
          <a:p>
            <a:pPr>
              <a:buSzPts val="990"/>
            </a:pPr>
            <a:r>
              <a:rPr lang="en-GB" sz="1227"/>
              <a:t>CONTINUE…</a:t>
            </a:r>
            <a:endParaRPr sz="1227"/>
          </a:p>
        </p:txBody>
      </p:sp>
      <p:pic>
        <p:nvPicPr>
          <p:cNvPr id="302" name="Google Shape;302;p37"/>
          <p:cNvPicPr preferRelativeResize="0"/>
          <p:nvPr/>
        </p:nvPicPr>
        <p:blipFill>
          <a:blip r:embed="rId3">
            <a:alphaModFix/>
          </a:blip>
          <a:stretch>
            <a:fillRect/>
          </a:stretch>
        </p:blipFill>
        <p:spPr>
          <a:xfrm>
            <a:off x="544833" y="446533"/>
            <a:ext cx="11045899" cy="590510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04;p37">
            <a:extLst>
              <a:ext uri="{FF2B5EF4-FFF2-40B4-BE49-F238E27FC236}">
                <a16:creationId xmlns:a16="http://schemas.microsoft.com/office/drawing/2014/main" id="{D1E4C79C-569D-AE73-995B-1D92429C1BA3}"/>
              </a:ext>
            </a:extLst>
          </p:cNvPr>
          <p:cNvPicPr preferRelativeResize="0"/>
          <p:nvPr/>
        </p:nvPicPr>
        <p:blipFill>
          <a:blip r:embed="rId2">
            <a:alphaModFix/>
          </a:blip>
          <a:stretch>
            <a:fillRect/>
          </a:stretch>
        </p:blipFill>
        <p:spPr>
          <a:xfrm>
            <a:off x="456344" y="3510116"/>
            <a:ext cx="11045899" cy="3264310"/>
          </a:xfrm>
          <a:prstGeom prst="rect">
            <a:avLst/>
          </a:prstGeom>
          <a:noFill/>
          <a:ln>
            <a:noFill/>
          </a:ln>
        </p:spPr>
      </p:pic>
      <p:pic>
        <p:nvPicPr>
          <p:cNvPr id="303" name="Google Shape;303;p37"/>
          <p:cNvPicPr preferRelativeResize="0"/>
          <p:nvPr/>
        </p:nvPicPr>
        <p:blipFill>
          <a:blip r:embed="rId3">
            <a:alphaModFix/>
          </a:blip>
          <a:stretch>
            <a:fillRect/>
          </a:stretch>
        </p:blipFill>
        <p:spPr>
          <a:xfrm>
            <a:off x="456343" y="560438"/>
            <a:ext cx="10957409" cy="2949678"/>
          </a:xfrm>
          <a:prstGeom prst="rect">
            <a:avLst/>
          </a:prstGeom>
          <a:noFill/>
          <a:ln>
            <a:noFill/>
          </a:ln>
        </p:spPr>
      </p:pic>
    </p:spTree>
    <p:extLst>
      <p:ext uri="{BB962C8B-B14F-4D97-AF65-F5344CB8AC3E}">
        <p14:creationId xmlns:p14="http://schemas.microsoft.com/office/powerpoint/2010/main" val="878581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title"/>
          </p:nvPr>
        </p:nvSpPr>
        <p:spPr>
          <a:xfrm>
            <a:off x="415600" y="232167"/>
            <a:ext cx="11360800" cy="571600"/>
          </a:xfrm>
          <a:prstGeom prst="rect">
            <a:avLst/>
          </a:prstGeom>
        </p:spPr>
        <p:txBody>
          <a:bodyPr spcFirstLastPara="1" vert="horz" wrap="square" lIns="121900" tIns="121900" rIns="121900" bIns="121900" rtlCol="0" anchor="t" anchorCtr="0">
            <a:noAutofit/>
          </a:bodyPr>
          <a:lstStyle/>
          <a:p>
            <a:pPr>
              <a:lnSpc>
                <a:spcPct val="115000"/>
              </a:lnSpc>
              <a:spcBef>
                <a:spcPts val="2400"/>
              </a:spcBef>
              <a:buClr>
                <a:schemeClr val="dk1"/>
              </a:buClr>
              <a:buSzPts val="1100"/>
            </a:pPr>
            <a:r>
              <a:rPr lang="en-GB" sz="2267" b="1"/>
              <a:t>Key Functional Modules of the Admin Dashboard</a:t>
            </a:r>
            <a:endParaRPr sz="2267" b="1"/>
          </a:p>
          <a:p>
            <a:pPr>
              <a:spcBef>
                <a:spcPts val="533"/>
              </a:spcBef>
              <a:buSzPts val="990"/>
            </a:pPr>
            <a:endParaRPr sz="1851"/>
          </a:p>
        </p:txBody>
      </p:sp>
      <p:sp>
        <p:nvSpPr>
          <p:cNvPr id="310" name="Google Shape;310;p38"/>
          <p:cNvSpPr txBox="1">
            <a:spLocks noGrp="1"/>
          </p:cNvSpPr>
          <p:nvPr>
            <p:ph type="body" idx="1"/>
          </p:nvPr>
        </p:nvSpPr>
        <p:spPr>
          <a:xfrm>
            <a:off x="415600" y="803767"/>
            <a:ext cx="11621600" cy="5643600"/>
          </a:xfrm>
          <a:prstGeom prst="rect">
            <a:avLst/>
          </a:prstGeom>
        </p:spPr>
        <p:txBody>
          <a:bodyPr spcFirstLastPara="1" vert="horz" wrap="square" lIns="121900" tIns="121900" rIns="121900" bIns="121900" rtlCol="0" anchor="t" anchorCtr="0">
            <a:normAutofit fontScale="77500" lnSpcReduction="20000"/>
          </a:bodyPr>
          <a:lstStyle/>
          <a:p>
            <a:pPr marL="0" indent="0">
              <a:spcBef>
                <a:spcPts val="1867"/>
              </a:spcBef>
              <a:buClr>
                <a:schemeClr val="dk1"/>
              </a:buClr>
              <a:buSzPct val="84615"/>
              <a:buNone/>
            </a:pPr>
            <a:r>
              <a:rPr lang="en-GB" sz="1733" b="1"/>
              <a:t>1. 📂</a:t>
            </a:r>
            <a:r>
              <a:rPr lang="en-GB" sz="2047" b="1"/>
              <a:t> </a:t>
            </a:r>
            <a:r>
              <a:rPr lang="en-GB" sz="2563" b="1"/>
              <a:t>Category Management</a:t>
            </a:r>
            <a:endParaRPr sz="2563" b="1"/>
          </a:p>
          <a:p>
            <a:pPr marL="0" indent="0">
              <a:lnSpc>
                <a:spcPct val="100000"/>
              </a:lnSpc>
              <a:spcBef>
                <a:spcPts val="1600"/>
              </a:spcBef>
              <a:buClr>
                <a:schemeClr val="dk1"/>
              </a:buClr>
              <a:buSzPct val="84090"/>
              <a:buNone/>
            </a:pPr>
            <a:r>
              <a:rPr lang="en-GB" sz="1744" b="1"/>
              <a:t>Purpose:</a:t>
            </a:r>
            <a:br>
              <a:rPr lang="en-GB" sz="1744" b="1"/>
            </a:br>
            <a:r>
              <a:rPr lang="en-GB" sz="1744"/>
              <a:t> Ensure the platform maintains a clear structure by managing the available categories under which clients post projects and freelancers offer services.</a:t>
            </a:r>
            <a:endParaRPr sz="1744"/>
          </a:p>
          <a:p>
            <a:pPr marL="0" indent="0">
              <a:lnSpc>
                <a:spcPct val="100000"/>
              </a:lnSpc>
              <a:spcBef>
                <a:spcPts val="1600"/>
              </a:spcBef>
              <a:buClr>
                <a:schemeClr val="dk1"/>
              </a:buClr>
              <a:buSzPct val="84090"/>
              <a:buNone/>
            </a:pPr>
            <a:r>
              <a:rPr lang="en-GB" sz="1744" b="1"/>
              <a:t>Functionality:</a:t>
            </a:r>
            <a:endParaRPr sz="1744" b="1"/>
          </a:p>
          <a:p>
            <a:pPr indent="-390624">
              <a:lnSpc>
                <a:spcPct val="100000"/>
              </a:lnSpc>
              <a:spcBef>
                <a:spcPts val="1600"/>
              </a:spcBef>
              <a:buClr>
                <a:schemeClr val="lt1"/>
              </a:buClr>
              <a:buSzPct val="100000"/>
            </a:pPr>
            <a:r>
              <a:rPr lang="en-GB" sz="1744"/>
              <a:t>Add new categories</a:t>
            </a:r>
            <a:br>
              <a:rPr lang="en-GB" sz="1744"/>
            </a:br>
            <a:endParaRPr sz="1744"/>
          </a:p>
          <a:p>
            <a:pPr indent="-390624">
              <a:lnSpc>
                <a:spcPct val="100000"/>
              </a:lnSpc>
              <a:buClr>
                <a:schemeClr val="lt1"/>
              </a:buClr>
              <a:buSzPct val="100000"/>
            </a:pPr>
            <a:r>
              <a:rPr lang="en-GB" sz="1744"/>
              <a:t>Edit existing category names or descriptions</a:t>
            </a:r>
            <a:br>
              <a:rPr lang="en-GB" sz="1744"/>
            </a:br>
            <a:endParaRPr sz="1744"/>
          </a:p>
          <a:p>
            <a:pPr indent="-390624">
              <a:lnSpc>
                <a:spcPct val="100000"/>
              </a:lnSpc>
              <a:buClr>
                <a:schemeClr val="lt1"/>
              </a:buClr>
              <a:buSzPct val="100000"/>
            </a:pPr>
            <a:r>
              <a:rPr lang="en-GB" sz="1744"/>
              <a:t>Delete or deactivate unused or spammy </a:t>
            </a:r>
            <a:endParaRPr sz="1744"/>
          </a:p>
          <a:p>
            <a:pPr indent="0">
              <a:lnSpc>
                <a:spcPct val="100000"/>
              </a:lnSpc>
              <a:spcBef>
                <a:spcPts val="1600"/>
              </a:spcBef>
              <a:buNone/>
            </a:pPr>
            <a:r>
              <a:rPr lang="en-GB" sz="1744"/>
              <a:t>categories</a:t>
            </a:r>
            <a:br>
              <a:rPr lang="en-GB" sz="1744"/>
            </a:br>
            <a:endParaRPr sz="1744"/>
          </a:p>
          <a:p>
            <a:pPr indent="-390624">
              <a:lnSpc>
                <a:spcPct val="100000"/>
              </a:lnSpc>
              <a:spcBef>
                <a:spcPts val="1600"/>
              </a:spcBef>
              <a:buClr>
                <a:schemeClr val="lt1"/>
              </a:buClr>
              <a:buSzPct val="100000"/>
            </a:pPr>
            <a:r>
              <a:rPr lang="en-GB" sz="1744"/>
              <a:t>Organize categories into parent–child </a:t>
            </a:r>
            <a:br>
              <a:rPr lang="en-GB" sz="1744"/>
            </a:br>
            <a:endParaRPr sz="1744"/>
          </a:p>
          <a:p>
            <a:pPr marL="0" indent="0">
              <a:lnSpc>
                <a:spcPct val="100000"/>
              </a:lnSpc>
              <a:spcBef>
                <a:spcPts val="1600"/>
              </a:spcBef>
              <a:buClr>
                <a:schemeClr val="dk1"/>
              </a:buClr>
              <a:buSzPct val="84090"/>
              <a:buNone/>
            </a:pPr>
            <a:r>
              <a:rPr lang="en-GB" sz="1744" b="1"/>
              <a:t>Benefits:</a:t>
            </a:r>
            <a:endParaRPr sz="1744" b="1"/>
          </a:p>
          <a:p>
            <a:pPr indent="-390624">
              <a:lnSpc>
                <a:spcPct val="100000"/>
              </a:lnSpc>
              <a:spcBef>
                <a:spcPts val="1600"/>
              </a:spcBef>
              <a:buClr>
                <a:schemeClr val="lt1"/>
              </a:buClr>
              <a:buSzPct val="100000"/>
            </a:pPr>
            <a:r>
              <a:rPr lang="en-GB" sz="1744"/>
              <a:t>Keeps the marketplace organized</a:t>
            </a:r>
            <a:br>
              <a:rPr lang="en-GB" sz="1744"/>
            </a:br>
            <a:endParaRPr sz="1744"/>
          </a:p>
          <a:p>
            <a:pPr indent="-390624">
              <a:lnSpc>
                <a:spcPct val="100000"/>
              </a:lnSpc>
              <a:buClr>
                <a:schemeClr val="lt1"/>
              </a:buClr>
              <a:buSzPct val="100000"/>
            </a:pPr>
            <a:r>
              <a:rPr lang="en-GB" sz="1744"/>
              <a:t>Allows for scalability by adding new industry </a:t>
            </a:r>
            <a:endParaRPr sz="1744"/>
          </a:p>
          <a:p>
            <a:pPr indent="0">
              <a:lnSpc>
                <a:spcPct val="100000"/>
              </a:lnSpc>
              <a:spcBef>
                <a:spcPts val="1600"/>
              </a:spcBef>
              <a:buNone/>
            </a:pPr>
            <a:r>
              <a:rPr lang="en-GB" sz="1744"/>
              <a:t>sectors</a:t>
            </a:r>
            <a:endParaRPr sz="1744"/>
          </a:p>
          <a:p>
            <a:pPr marL="0" indent="0">
              <a:spcBef>
                <a:spcPts val="1600"/>
              </a:spcBef>
              <a:spcAft>
                <a:spcPts val="1600"/>
              </a:spcAft>
              <a:buNone/>
            </a:pPr>
            <a:endParaRPr/>
          </a:p>
        </p:txBody>
      </p:sp>
      <p:pic>
        <p:nvPicPr>
          <p:cNvPr id="311" name="Google Shape;311;p38"/>
          <p:cNvPicPr preferRelativeResize="0"/>
          <p:nvPr/>
        </p:nvPicPr>
        <p:blipFill>
          <a:blip r:embed="rId3">
            <a:alphaModFix/>
          </a:blip>
          <a:stretch>
            <a:fillRect/>
          </a:stretch>
        </p:blipFill>
        <p:spPr>
          <a:xfrm>
            <a:off x="4925960" y="2192594"/>
            <a:ext cx="7111239" cy="4379674"/>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txBox="1">
            <a:spLocks noGrp="1"/>
          </p:cNvSpPr>
          <p:nvPr>
            <p:ph type="title"/>
          </p:nvPr>
        </p:nvSpPr>
        <p:spPr>
          <a:xfrm>
            <a:off x="415600" y="267900"/>
            <a:ext cx="11360800" cy="321600"/>
          </a:xfrm>
          <a:prstGeom prst="rect">
            <a:avLst/>
          </a:prstGeom>
        </p:spPr>
        <p:txBody>
          <a:bodyPr spcFirstLastPara="1" vert="horz" wrap="square" lIns="121900" tIns="121900" rIns="121900" bIns="121900" rtlCol="0" anchor="t" anchorCtr="0">
            <a:noAutofit/>
          </a:bodyPr>
          <a:lstStyle/>
          <a:p>
            <a:pPr>
              <a:buSzPts val="990"/>
            </a:pPr>
            <a:r>
              <a:rPr lang="en-GB" sz="1851"/>
              <a:t>CONTINUE..</a:t>
            </a:r>
            <a:endParaRPr sz="1851"/>
          </a:p>
        </p:txBody>
      </p:sp>
      <p:sp>
        <p:nvSpPr>
          <p:cNvPr id="317" name="Google Shape;317;p39"/>
          <p:cNvSpPr txBox="1">
            <a:spLocks noGrp="1"/>
          </p:cNvSpPr>
          <p:nvPr>
            <p:ph type="body" idx="1"/>
          </p:nvPr>
        </p:nvSpPr>
        <p:spPr>
          <a:xfrm>
            <a:off x="425432" y="589500"/>
            <a:ext cx="11360800" cy="5893600"/>
          </a:xfrm>
          <a:prstGeom prst="rect">
            <a:avLst/>
          </a:prstGeom>
        </p:spPr>
        <p:txBody>
          <a:bodyPr spcFirstLastPara="1" vert="horz" wrap="square" lIns="121900" tIns="121900" rIns="121900" bIns="121900" rtlCol="0" anchor="t" anchorCtr="0">
            <a:noAutofit/>
          </a:bodyPr>
          <a:lstStyle/>
          <a:p>
            <a:pPr marL="0" indent="0">
              <a:lnSpc>
                <a:spcPct val="95000"/>
              </a:lnSpc>
              <a:spcBef>
                <a:spcPts val="1867"/>
              </a:spcBef>
              <a:buClr>
                <a:schemeClr val="dk1"/>
              </a:buClr>
              <a:buSzPts val="605"/>
              <a:buNone/>
            </a:pPr>
            <a:r>
              <a:rPr lang="en-GB" sz="1219" b="1"/>
              <a:t>2. 👥</a:t>
            </a:r>
            <a:r>
              <a:rPr lang="en-GB" sz="1620" b="1"/>
              <a:t> User &amp; Freelancer Management</a:t>
            </a:r>
            <a:endParaRPr sz="1620" b="1"/>
          </a:p>
          <a:p>
            <a:pPr marL="0" indent="0">
              <a:lnSpc>
                <a:spcPct val="95000"/>
              </a:lnSpc>
              <a:spcBef>
                <a:spcPts val="1600"/>
              </a:spcBef>
              <a:buClr>
                <a:schemeClr val="dk1"/>
              </a:buClr>
              <a:buSzPts val="605"/>
              <a:buNone/>
            </a:pPr>
            <a:r>
              <a:rPr lang="en-GB" sz="1073" b="1"/>
              <a:t>🔸 User (Client) Management</a:t>
            </a:r>
            <a:endParaRPr sz="1073" b="1"/>
          </a:p>
          <a:p>
            <a:pPr indent="-372947">
              <a:lnSpc>
                <a:spcPct val="95000"/>
              </a:lnSpc>
              <a:spcBef>
                <a:spcPts val="1600"/>
              </a:spcBef>
              <a:buClr>
                <a:schemeClr val="lt1"/>
              </a:buClr>
              <a:buSzPts val="805"/>
            </a:pPr>
            <a:r>
              <a:rPr lang="en-GB" sz="1073"/>
              <a:t>View list of all registered clients</a:t>
            </a:r>
            <a:br>
              <a:rPr lang="en-GB" sz="1073"/>
            </a:br>
            <a:endParaRPr sz="1073"/>
          </a:p>
          <a:p>
            <a:pPr indent="-372947">
              <a:lnSpc>
                <a:spcPct val="95000"/>
              </a:lnSpc>
              <a:buClr>
                <a:schemeClr val="lt1"/>
              </a:buClr>
              <a:buSzPts val="805"/>
            </a:pPr>
            <a:r>
              <a:rPr lang="en-GB" sz="1073"/>
              <a:t>Search by name, email, registration date, status</a:t>
            </a:r>
            <a:br>
              <a:rPr lang="en-GB" sz="1073"/>
            </a:br>
            <a:endParaRPr sz="1073"/>
          </a:p>
          <a:p>
            <a:pPr indent="-372947">
              <a:lnSpc>
                <a:spcPct val="95000"/>
              </a:lnSpc>
              <a:buClr>
                <a:schemeClr val="lt1"/>
              </a:buClr>
              <a:buSzPts val="805"/>
            </a:pPr>
            <a:r>
              <a:rPr lang="en-GB" sz="1073"/>
              <a:t>Activate, deactivate, or ban accounts</a:t>
            </a:r>
            <a:br>
              <a:rPr lang="en-GB" sz="1073"/>
            </a:br>
            <a:endParaRPr sz="1073"/>
          </a:p>
          <a:p>
            <a:pPr indent="-372947">
              <a:lnSpc>
                <a:spcPct val="95000"/>
              </a:lnSpc>
              <a:buClr>
                <a:schemeClr val="lt1"/>
              </a:buClr>
              <a:buSzPts val="805"/>
            </a:pPr>
            <a:r>
              <a:rPr lang="en-GB" sz="1073"/>
              <a:t>View client profile, project activity, and reports</a:t>
            </a:r>
            <a:br>
              <a:rPr lang="en-GB" sz="1073"/>
            </a:br>
            <a:endParaRPr sz="1073"/>
          </a:p>
          <a:p>
            <a:pPr indent="-372947">
              <a:lnSpc>
                <a:spcPct val="95000"/>
              </a:lnSpc>
              <a:buClr>
                <a:schemeClr val="lt1"/>
              </a:buClr>
              <a:buSzPts val="805"/>
            </a:pPr>
            <a:r>
              <a:rPr lang="en-GB" sz="1073"/>
              <a:t>Handle reported users (flagged by freelancers)</a:t>
            </a:r>
            <a:br>
              <a:rPr lang="en-GB" sz="1073"/>
            </a:br>
            <a:endParaRPr sz="1073"/>
          </a:p>
          <a:p>
            <a:pPr marL="0" indent="0">
              <a:lnSpc>
                <a:spcPct val="95000"/>
              </a:lnSpc>
              <a:spcBef>
                <a:spcPts val="1600"/>
              </a:spcBef>
              <a:buClr>
                <a:schemeClr val="dk1"/>
              </a:buClr>
              <a:buSzPts val="605"/>
              <a:buNone/>
            </a:pPr>
            <a:r>
              <a:rPr lang="en-GB" sz="1073" b="1"/>
              <a:t>🔹 Freelancer Management</a:t>
            </a:r>
            <a:endParaRPr sz="1073" b="1"/>
          </a:p>
          <a:p>
            <a:pPr indent="-372947">
              <a:lnSpc>
                <a:spcPct val="95000"/>
              </a:lnSpc>
              <a:spcBef>
                <a:spcPts val="1600"/>
              </a:spcBef>
              <a:buClr>
                <a:schemeClr val="lt1"/>
              </a:buClr>
              <a:buSzPts val="805"/>
            </a:pPr>
            <a:r>
              <a:rPr lang="en-GB" sz="1073"/>
              <a:t>View list of all registered freelancers</a:t>
            </a:r>
            <a:br>
              <a:rPr lang="en-GB" sz="1073"/>
            </a:br>
            <a:endParaRPr sz="1073"/>
          </a:p>
          <a:p>
            <a:pPr indent="-372947">
              <a:lnSpc>
                <a:spcPct val="95000"/>
              </a:lnSpc>
              <a:buClr>
                <a:schemeClr val="lt1"/>
              </a:buClr>
              <a:buSzPts val="805"/>
            </a:pPr>
            <a:r>
              <a:rPr lang="en-GB" sz="1073"/>
              <a:t>Review profiles, skills, ratings, and job history</a:t>
            </a:r>
            <a:br>
              <a:rPr lang="en-GB" sz="1073"/>
            </a:br>
            <a:endParaRPr sz="1073"/>
          </a:p>
          <a:p>
            <a:pPr indent="-372947">
              <a:lnSpc>
                <a:spcPct val="95000"/>
              </a:lnSpc>
              <a:buClr>
                <a:schemeClr val="lt1"/>
              </a:buClr>
              <a:buSzPts val="805"/>
            </a:pPr>
            <a:r>
              <a:rPr lang="en-GB" sz="1073"/>
              <a:t>Approve or reject profile updates or verifications</a:t>
            </a:r>
            <a:br>
              <a:rPr lang="en-GB" sz="1073"/>
            </a:br>
            <a:endParaRPr sz="1073"/>
          </a:p>
          <a:p>
            <a:pPr indent="-372947">
              <a:lnSpc>
                <a:spcPct val="95000"/>
              </a:lnSpc>
              <a:buClr>
                <a:schemeClr val="lt1"/>
              </a:buClr>
              <a:buSzPts val="805"/>
            </a:pPr>
            <a:r>
              <a:rPr lang="en-GB" sz="1073"/>
              <a:t>Ban accounts involved in misconduct</a:t>
            </a:r>
            <a:br>
              <a:rPr lang="en-GB" sz="1073"/>
            </a:br>
            <a:endParaRPr sz="1073"/>
          </a:p>
          <a:p>
            <a:pPr indent="-372947">
              <a:lnSpc>
                <a:spcPct val="95000"/>
              </a:lnSpc>
              <a:buClr>
                <a:schemeClr val="lt1"/>
              </a:buClr>
              <a:buSzPts val="805"/>
            </a:pPr>
            <a:r>
              <a:rPr lang="en-GB" sz="1073"/>
              <a:t>Review service request patterns or spam reports</a:t>
            </a:r>
            <a:br>
              <a:rPr lang="en-GB" sz="1073"/>
            </a:br>
            <a:endParaRPr sz="1073"/>
          </a:p>
          <a:p>
            <a:pPr marL="0" indent="0">
              <a:lnSpc>
                <a:spcPct val="95000"/>
              </a:lnSpc>
              <a:spcBef>
                <a:spcPts val="1600"/>
              </a:spcBef>
              <a:buClr>
                <a:schemeClr val="dk1"/>
              </a:buClr>
              <a:buSzPts val="605"/>
              <a:buNone/>
            </a:pPr>
            <a:r>
              <a:rPr lang="en-GB" sz="1073" b="1"/>
              <a:t>Benefits:</a:t>
            </a:r>
            <a:endParaRPr sz="1073" b="1"/>
          </a:p>
          <a:p>
            <a:pPr indent="-372947">
              <a:lnSpc>
                <a:spcPct val="95000"/>
              </a:lnSpc>
              <a:spcBef>
                <a:spcPts val="1600"/>
              </a:spcBef>
              <a:buClr>
                <a:schemeClr val="lt1"/>
              </a:buClr>
              <a:buSzPts val="805"/>
            </a:pPr>
            <a:r>
              <a:rPr lang="en-GB" sz="1073"/>
              <a:t>Ensures safety and trust in the community</a:t>
            </a:r>
            <a:br>
              <a:rPr lang="en-GB" sz="1073"/>
            </a:br>
            <a:endParaRPr sz="1073"/>
          </a:p>
          <a:p>
            <a:pPr indent="-372947">
              <a:lnSpc>
                <a:spcPct val="95000"/>
              </a:lnSpc>
              <a:buClr>
                <a:schemeClr val="lt1"/>
              </a:buClr>
              <a:buSzPts val="805"/>
            </a:pPr>
            <a:r>
              <a:rPr lang="en-GB" sz="1073"/>
              <a:t>Helps moderate inappropriate behavior or spam</a:t>
            </a:r>
            <a:br>
              <a:rPr lang="en-GB" sz="1073"/>
            </a:br>
            <a:endParaRPr sz="1073"/>
          </a:p>
          <a:p>
            <a:pPr marL="0" indent="0">
              <a:lnSpc>
                <a:spcPct val="95000"/>
              </a:lnSpc>
              <a:spcBef>
                <a:spcPts val="1600"/>
              </a:spcBef>
              <a:spcAft>
                <a:spcPts val="1600"/>
              </a:spcAft>
              <a:buSzPts val="605"/>
              <a:buNone/>
            </a:pPr>
            <a:endParaRPr sz="1587"/>
          </a:p>
        </p:txBody>
      </p:sp>
      <p:pic>
        <p:nvPicPr>
          <p:cNvPr id="318" name="Google Shape;318;p39"/>
          <p:cNvPicPr preferRelativeResize="0"/>
          <p:nvPr/>
        </p:nvPicPr>
        <p:blipFill>
          <a:blip r:embed="rId3">
            <a:alphaModFix/>
          </a:blip>
          <a:stretch>
            <a:fillRect/>
          </a:stretch>
        </p:blipFill>
        <p:spPr>
          <a:xfrm>
            <a:off x="5093110" y="589368"/>
            <a:ext cx="6751024" cy="2667731"/>
          </a:xfrm>
          <a:prstGeom prst="rect">
            <a:avLst/>
          </a:prstGeom>
          <a:noFill/>
          <a:ln>
            <a:noFill/>
          </a:ln>
        </p:spPr>
      </p:pic>
      <p:pic>
        <p:nvPicPr>
          <p:cNvPr id="319" name="Google Shape;319;p39"/>
          <p:cNvPicPr preferRelativeResize="0"/>
          <p:nvPr/>
        </p:nvPicPr>
        <p:blipFill>
          <a:blip r:embed="rId4">
            <a:alphaModFix/>
          </a:blip>
          <a:stretch>
            <a:fillRect/>
          </a:stretch>
        </p:blipFill>
        <p:spPr>
          <a:xfrm>
            <a:off x="5102942" y="3578567"/>
            <a:ext cx="6741191" cy="314669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415600" y="196467"/>
            <a:ext cx="11360800" cy="482400"/>
          </a:xfrm>
          <a:prstGeom prst="rect">
            <a:avLst/>
          </a:prstGeom>
        </p:spPr>
        <p:txBody>
          <a:bodyPr spcFirstLastPara="1" vert="horz" wrap="square" lIns="121900" tIns="121900" rIns="121900" bIns="121900" rtlCol="0" anchor="t" anchorCtr="0">
            <a:noAutofit/>
          </a:bodyPr>
          <a:lstStyle/>
          <a:p>
            <a:pPr>
              <a:buSzPts val="990"/>
            </a:pPr>
            <a:r>
              <a:rPr lang="en-GB" sz="1984" dirty="0"/>
              <a:t>CONTINUE…</a:t>
            </a:r>
            <a:endParaRPr sz="1984" dirty="0"/>
          </a:p>
        </p:txBody>
      </p:sp>
      <p:sp>
        <p:nvSpPr>
          <p:cNvPr id="141" name="Google Shape;141;p14"/>
          <p:cNvSpPr txBox="1">
            <a:spLocks noGrp="1"/>
          </p:cNvSpPr>
          <p:nvPr>
            <p:ph type="body" idx="1"/>
          </p:nvPr>
        </p:nvSpPr>
        <p:spPr>
          <a:xfrm>
            <a:off x="415600" y="785800"/>
            <a:ext cx="11360800" cy="5858000"/>
          </a:xfrm>
          <a:prstGeom prst="rect">
            <a:avLst/>
          </a:prstGeom>
        </p:spPr>
        <p:txBody>
          <a:bodyPr spcFirstLastPara="1" vert="horz" wrap="square" lIns="121900" tIns="121900" rIns="121900" bIns="121900" rtlCol="0" anchor="t" anchorCtr="0">
            <a:noAutofit/>
          </a:bodyPr>
          <a:lstStyle/>
          <a:p>
            <a:pPr marL="488945" indent="-285750">
              <a:lnSpc>
                <a:spcPct val="150000"/>
              </a:lnSpc>
              <a:spcBef>
                <a:spcPts val="1333"/>
              </a:spcBef>
              <a:buClr>
                <a:schemeClr val="dk1"/>
              </a:buClr>
              <a:buSzPts val="1200"/>
            </a:pPr>
            <a:r>
              <a:rPr lang="en-GB" sz="1600" b="1" dirty="0" err="1"/>
              <a:t>ProConnect</a:t>
            </a:r>
            <a:r>
              <a:rPr lang="en-GB" sz="1600" b="1" dirty="0"/>
              <a:t> is a modern freelancing platform</a:t>
            </a:r>
            <a:r>
              <a:rPr lang="en-GB" sz="1600" dirty="0"/>
              <a:t> built to connect skilled professionals with clients from around the </a:t>
            </a:r>
            <a:r>
              <a:rPr lang="en-GB" sz="1600" dirty="0">
                <a:solidFill>
                  <a:schemeClr val="tx1"/>
                </a:solidFill>
              </a:rPr>
              <a:t>world</a:t>
            </a:r>
            <a:r>
              <a:rPr lang="en-GB" sz="1600" dirty="0">
                <a:solidFill>
                  <a:schemeClr val="dk1"/>
                </a:solidFill>
              </a:rPr>
              <a:t>. </a:t>
            </a:r>
            <a:r>
              <a:rPr lang="en-GB" sz="1600" dirty="0"/>
              <a:t>We’re here to redefine how freelancers and businesses collaborate—making it faster, simpler, and more secure.</a:t>
            </a:r>
            <a:endParaRPr sz="1600" dirty="0"/>
          </a:p>
          <a:p>
            <a:pPr indent="-406390">
              <a:lnSpc>
                <a:spcPct val="150000"/>
              </a:lnSpc>
              <a:spcBef>
                <a:spcPts val="1600"/>
              </a:spcBef>
              <a:buSzPts val="1200"/>
              <a:buChar char="❏"/>
            </a:pPr>
            <a:r>
              <a:rPr lang="en-GB" sz="1600" b="1" dirty="0"/>
              <a:t>Our platform offers a professional environment</a:t>
            </a:r>
            <a:r>
              <a:rPr lang="en-GB" sz="1600" dirty="0"/>
              <a:t> where freelancers can showcase their expertise, find relevant projects, and build lasting client relationships, while businesses can easily discover and hire top-tier talent tailored to their needs.</a:t>
            </a:r>
            <a:endParaRPr sz="1600" dirty="0"/>
          </a:p>
          <a:p>
            <a:pPr indent="-406390">
              <a:lnSpc>
                <a:spcPct val="150000"/>
              </a:lnSpc>
              <a:spcBef>
                <a:spcPts val="1333"/>
              </a:spcBef>
              <a:buSzPts val="1200"/>
              <a:buChar char="❏"/>
            </a:pPr>
            <a:r>
              <a:rPr lang="en-GB" sz="1600" b="1" dirty="0" err="1"/>
              <a:t>ProConnect</a:t>
            </a:r>
            <a:r>
              <a:rPr lang="en-GB" sz="1600" b="1" dirty="0"/>
              <a:t> caters to a wide range of industries</a:t>
            </a:r>
            <a:r>
              <a:rPr lang="en-GB" sz="1600" dirty="0"/>
              <a:t>, including technology, design, writing, marketing, business consulting, and more—ensuring diverse opportunities for freelancers and a broad talent pool for clients.</a:t>
            </a:r>
            <a:endParaRPr sz="1600" dirty="0"/>
          </a:p>
          <a:p>
            <a:pPr indent="-406390">
              <a:lnSpc>
                <a:spcPct val="150000"/>
              </a:lnSpc>
              <a:spcBef>
                <a:spcPts val="1333"/>
              </a:spcBef>
              <a:buSzPts val="1200"/>
              <a:buChar char="❏"/>
            </a:pPr>
            <a:r>
              <a:rPr lang="en-GB" sz="1600" b="1" dirty="0"/>
              <a:t>We use smart matching algorithms</a:t>
            </a:r>
            <a:r>
              <a:rPr lang="en-GB" sz="1600" dirty="0"/>
              <a:t> that help clients connect with freelancers who best fit their project requirements, based on skills, experience, ratings, and availability.</a:t>
            </a:r>
            <a:endParaRPr sz="1600" dirty="0"/>
          </a:p>
          <a:p>
            <a:pPr indent="-406390">
              <a:lnSpc>
                <a:spcPct val="150000"/>
              </a:lnSpc>
              <a:spcBef>
                <a:spcPts val="1333"/>
              </a:spcBef>
              <a:buSzPts val="1200"/>
              <a:buChar char="❏"/>
            </a:pPr>
            <a:r>
              <a:rPr lang="en-GB" sz="1600" b="1" dirty="0"/>
              <a:t>Our mission is simple</a:t>
            </a:r>
            <a:r>
              <a:rPr lang="en-GB" sz="1600" dirty="0"/>
              <a:t>: to bridge the gap between brilliant minds and forward-thinking businesses. With a user-friendly interface, secure payment systems, and a wide range of categories, </a:t>
            </a:r>
            <a:r>
              <a:rPr lang="en-GB" sz="1600" dirty="0" err="1"/>
              <a:t>ProConnect</a:t>
            </a:r>
            <a:r>
              <a:rPr lang="en-GB" sz="1600" dirty="0"/>
              <a:t> makes freelancing efficient, reliable, and rewarding.</a:t>
            </a:r>
            <a:endParaRPr sz="1600" dirty="0"/>
          </a:p>
          <a:p>
            <a:pPr marL="0" indent="0">
              <a:spcBef>
                <a:spcPts val="1600"/>
              </a:spcBef>
              <a:spcAft>
                <a:spcPts val="1600"/>
              </a:spcAft>
              <a:buNone/>
            </a:pPr>
            <a:endParaRPr dirty="0"/>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0"/>
          <p:cNvSpPr txBox="1">
            <a:spLocks noGrp="1"/>
          </p:cNvSpPr>
          <p:nvPr>
            <p:ph type="title"/>
          </p:nvPr>
        </p:nvSpPr>
        <p:spPr>
          <a:xfrm>
            <a:off x="415600" y="303600"/>
            <a:ext cx="11360800" cy="518000"/>
          </a:xfrm>
          <a:prstGeom prst="rect">
            <a:avLst/>
          </a:prstGeom>
        </p:spPr>
        <p:txBody>
          <a:bodyPr spcFirstLastPara="1" vert="horz" wrap="square" lIns="121900" tIns="121900" rIns="121900" bIns="121900" rtlCol="0" anchor="t" anchorCtr="0">
            <a:noAutofit/>
          </a:bodyPr>
          <a:lstStyle/>
          <a:p>
            <a:pPr>
              <a:buSzPts val="990"/>
            </a:pPr>
            <a:r>
              <a:rPr lang="en-GB" sz="1984" b="1"/>
              <a:t>Key Functional Modules of the Client Dashboard</a:t>
            </a:r>
            <a:endParaRPr sz="1984" b="1"/>
          </a:p>
        </p:txBody>
      </p:sp>
      <p:sp>
        <p:nvSpPr>
          <p:cNvPr id="325" name="Google Shape;325;p40"/>
          <p:cNvSpPr txBox="1">
            <a:spLocks noGrp="1"/>
          </p:cNvSpPr>
          <p:nvPr>
            <p:ph type="body" idx="1"/>
          </p:nvPr>
        </p:nvSpPr>
        <p:spPr>
          <a:xfrm>
            <a:off x="415600" y="821600"/>
            <a:ext cx="11360800" cy="5679200"/>
          </a:xfrm>
          <a:prstGeom prst="rect">
            <a:avLst/>
          </a:prstGeom>
        </p:spPr>
        <p:txBody>
          <a:bodyPr spcFirstLastPara="1" vert="horz" wrap="square" lIns="121900" tIns="121900" rIns="121900" bIns="121900" rtlCol="0" anchor="t" anchorCtr="0">
            <a:noAutofit/>
          </a:bodyPr>
          <a:lstStyle/>
          <a:p>
            <a:pPr marL="0" indent="0">
              <a:lnSpc>
                <a:spcPct val="95000"/>
              </a:lnSpc>
              <a:spcBef>
                <a:spcPts val="1867"/>
              </a:spcBef>
              <a:buClr>
                <a:schemeClr val="dk1"/>
              </a:buClr>
              <a:buSzPts val="770"/>
              <a:buNone/>
            </a:pPr>
            <a:r>
              <a:rPr lang="en-GB" sz="1347" b="1"/>
              <a:t>1. 🗂️</a:t>
            </a:r>
            <a:r>
              <a:rPr lang="en-GB" sz="1880" b="1"/>
              <a:t> Add Projects by Category</a:t>
            </a:r>
            <a:endParaRPr sz="1880" b="1"/>
          </a:p>
          <a:p>
            <a:pPr marL="0" indent="0">
              <a:lnSpc>
                <a:spcPct val="95000"/>
              </a:lnSpc>
              <a:spcBef>
                <a:spcPts val="1600"/>
              </a:spcBef>
              <a:buClr>
                <a:schemeClr val="dk1"/>
              </a:buClr>
              <a:buSzPts val="770"/>
              <a:buNone/>
            </a:pPr>
            <a:r>
              <a:rPr lang="en-GB" sz="1427" b="1"/>
              <a:t>Functionality:</a:t>
            </a:r>
            <a:r>
              <a:rPr lang="en-GB" sz="1160" b="1"/>
              <a:t>	</a:t>
            </a:r>
            <a:r>
              <a:rPr lang="en-GB" sz="1427"/>
              <a:t>Clients can create and post new projects under specific predefined or custom </a:t>
            </a:r>
            <a:r>
              <a:rPr lang="en-GB" sz="1427" b="1"/>
              <a:t>categories</a:t>
            </a:r>
            <a:r>
              <a:rPr lang="en-GB" sz="1427"/>
              <a:t> (e.g., Web Development, Graphic Design, Content Writing).</a:t>
            </a:r>
            <a:br>
              <a:rPr lang="en-GB" sz="1160"/>
            </a:br>
            <a:endParaRPr sz="1160"/>
          </a:p>
          <a:p>
            <a:pPr marL="0" indent="0">
              <a:lnSpc>
                <a:spcPct val="95000"/>
              </a:lnSpc>
              <a:spcBef>
                <a:spcPts val="1600"/>
              </a:spcBef>
              <a:buClr>
                <a:schemeClr val="dk1"/>
              </a:buClr>
              <a:buSzPts val="770"/>
              <a:buNone/>
            </a:pPr>
            <a:r>
              <a:rPr lang="en-GB" sz="1293" b="1"/>
              <a:t>Project Details Include:</a:t>
            </a:r>
            <a:endParaRPr sz="1293" b="1"/>
          </a:p>
          <a:p>
            <a:pPr indent="-378451">
              <a:lnSpc>
                <a:spcPct val="95000"/>
              </a:lnSpc>
              <a:spcBef>
                <a:spcPts val="1600"/>
              </a:spcBef>
              <a:buClr>
                <a:schemeClr val="lt1"/>
              </a:buClr>
              <a:buSzPts val="870"/>
            </a:pPr>
            <a:r>
              <a:rPr lang="en-GB" sz="1160"/>
              <a:t>Project Title</a:t>
            </a:r>
            <a:br>
              <a:rPr lang="en-GB" sz="1160"/>
            </a:br>
            <a:endParaRPr sz="1160"/>
          </a:p>
          <a:p>
            <a:pPr indent="-378451">
              <a:lnSpc>
                <a:spcPct val="95000"/>
              </a:lnSpc>
              <a:buClr>
                <a:schemeClr val="lt1"/>
              </a:buClr>
              <a:buSzPts val="870"/>
            </a:pPr>
            <a:r>
              <a:rPr lang="en-GB" sz="1160"/>
              <a:t>Category (dropdown selection)</a:t>
            </a:r>
            <a:br>
              <a:rPr lang="en-GB" sz="1160"/>
            </a:br>
            <a:endParaRPr sz="1160"/>
          </a:p>
          <a:p>
            <a:pPr indent="-378451">
              <a:lnSpc>
                <a:spcPct val="95000"/>
              </a:lnSpc>
              <a:buClr>
                <a:schemeClr val="lt1"/>
              </a:buClr>
              <a:buSzPts val="870"/>
            </a:pPr>
            <a:r>
              <a:rPr lang="en-GB" sz="1160"/>
              <a:t>Budget range</a:t>
            </a:r>
            <a:br>
              <a:rPr lang="en-GB" sz="1160"/>
            </a:br>
            <a:endParaRPr sz="1160"/>
          </a:p>
          <a:p>
            <a:pPr indent="-378451">
              <a:lnSpc>
                <a:spcPct val="95000"/>
              </a:lnSpc>
              <a:buClr>
                <a:schemeClr val="lt1"/>
              </a:buClr>
              <a:buSzPts val="870"/>
            </a:pPr>
            <a:r>
              <a:rPr lang="en-GB" sz="1160"/>
              <a:t>Description &amp; objectives</a:t>
            </a:r>
            <a:br>
              <a:rPr lang="en-GB" sz="1160"/>
            </a:br>
            <a:endParaRPr sz="1160"/>
          </a:p>
          <a:p>
            <a:pPr indent="-378451">
              <a:lnSpc>
                <a:spcPct val="95000"/>
              </a:lnSpc>
              <a:buClr>
                <a:schemeClr val="lt1"/>
              </a:buClr>
              <a:buSzPts val="870"/>
            </a:pPr>
            <a:r>
              <a:rPr lang="en-GB" sz="1160"/>
              <a:t>Required skills</a:t>
            </a:r>
            <a:br>
              <a:rPr lang="en-GB" sz="1160"/>
            </a:br>
            <a:endParaRPr sz="1160"/>
          </a:p>
          <a:p>
            <a:pPr indent="-378451">
              <a:lnSpc>
                <a:spcPct val="95000"/>
              </a:lnSpc>
              <a:buClr>
                <a:schemeClr val="lt1"/>
              </a:buClr>
              <a:buSzPts val="870"/>
            </a:pPr>
            <a:r>
              <a:rPr lang="en-GB" sz="1160"/>
              <a:t>Deadline or time duration</a:t>
            </a:r>
            <a:br>
              <a:rPr lang="en-GB" sz="1160"/>
            </a:br>
            <a:endParaRPr sz="1160"/>
          </a:p>
          <a:p>
            <a:pPr indent="-378451">
              <a:lnSpc>
                <a:spcPct val="95000"/>
              </a:lnSpc>
              <a:buClr>
                <a:schemeClr val="lt1"/>
              </a:buClr>
              <a:buSzPts val="870"/>
            </a:pPr>
            <a:r>
              <a:rPr lang="en-GB" sz="1160"/>
              <a:t>Attachment (optional)</a:t>
            </a:r>
            <a:br>
              <a:rPr lang="en-GB" sz="1160"/>
            </a:br>
            <a:endParaRPr sz="1160"/>
          </a:p>
          <a:p>
            <a:pPr marL="0" indent="0">
              <a:lnSpc>
                <a:spcPct val="95000"/>
              </a:lnSpc>
              <a:spcBef>
                <a:spcPts val="1600"/>
              </a:spcBef>
              <a:buClr>
                <a:schemeClr val="dk1"/>
              </a:buClr>
              <a:buSzPts val="770"/>
              <a:buNone/>
            </a:pPr>
            <a:r>
              <a:rPr lang="en-GB" sz="1160" b="1"/>
              <a:t>Benefits:</a:t>
            </a:r>
            <a:endParaRPr sz="1160" b="1"/>
          </a:p>
          <a:p>
            <a:pPr indent="-378451">
              <a:lnSpc>
                <a:spcPct val="95000"/>
              </a:lnSpc>
              <a:spcBef>
                <a:spcPts val="1600"/>
              </a:spcBef>
              <a:buClr>
                <a:schemeClr val="lt1"/>
              </a:buClr>
              <a:buSzPts val="870"/>
            </a:pPr>
            <a:r>
              <a:rPr lang="en-GB" sz="1160"/>
              <a:t>Helps freelancers filter and find relevant jobs</a:t>
            </a:r>
            <a:br>
              <a:rPr lang="en-GB" sz="1160"/>
            </a:br>
            <a:endParaRPr sz="1160"/>
          </a:p>
          <a:p>
            <a:pPr indent="-378451">
              <a:lnSpc>
                <a:spcPct val="95000"/>
              </a:lnSpc>
              <a:buClr>
                <a:schemeClr val="lt1"/>
              </a:buClr>
              <a:buSzPts val="870"/>
            </a:pPr>
            <a:r>
              <a:rPr lang="en-GB" sz="1160"/>
              <a:t>Keeps the platform organized by domain expertise</a:t>
            </a:r>
            <a:endParaRPr sz="1160"/>
          </a:p>
          <a:p>
            <a:pPr marL="0" indent="0">
              <a:lnSpc>
                <a:spcPct val="95000"/>
              </a:lnSpc>
              <a:spcBef>
                <a:spcPts val="1600"/>
              </a:spcBef>
              <a:spcAft>
                <a:spcPts val="1600"/>
              </a:spcAft>
              <a:buSzPts val="770"/>
              <a:buNone/>
            </a:pPr>
            <a:endParaRPr sz="1813"/>
          </a:p>
        </p:txBody>
      </p:sp>
      <p:pic>
        <p:nvPicPr>
          <p:cNvPr id="326" name="Google Shape;326;p40"/>
          <p:cNvPicPr preferRelativeResize="0"/>
          <p:nvPr/>
        </p:nvPicPr>
        <p:blipFill>
          <a:blip r:embed="rId3">
            <a:alphaModFix/>
          </a:blip>
          <a:stretch>
            <a:fillRect/>
          </a:stretch>
        </p:blipFill>
        <p:spPr>
          <a:xfrm>
            <a:off x="4847303" y="2153265"/>
            <a:ext cx="7189929" cy="449043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1"/>
          <p:cNvSpPr txBox="1">
            <a:spLocks noGrp="1"/>
          </p:cNvSpPr>
          <p:nvPr>
            <p:ph type="title"/>
          </p:nvPr>
        </p:nvSpPr>
        <p:spPr>
          <a:xfrm>
            <a:off x="415600" y="339333"/>
            <a:ext cx="11360800" cy="553600"/>
          </a:xfrm>
          <a:prstGeom prst="rect">
            <a:avLst/>
          </a:prstGeom>
        </p:spPr>
        <p:txBody>
          <a:bodyPr spcFirstLastPara="1" vert="horz" wrap="square" lIns="121900" tIns="121900" rIns="121900" bIns="121900" rtlCol="0" anchor="t" anchorCtr="0">
            <a:noAutofit/>
          </a:bodyPr>
          <a:lstStyle/>
          <a:p>
            <a:pPr>
              <a:buSzPts val="990"/>
            </a:pPr>
            <a:r>
              <a:rPr lang="en-GB" sz="1584" b="1"/>
              <a:t>CONTINUE…</a:t>
            </a:r>
            <a:endParaRPr sz="1584" b="1"/>
          </a:p>
        </p:txBody>
      </p:sp>
      <p:sp>
        <p:nvSpPr>
          <p:cNvPr id="332" name="Google Shape;332;p41"/>
          <p:cNvSpPr txBox="1">
            <a:spLocks noGrp="1"/>
          </p:cNvSpPr>
          <p:nvPr>
            <p:ph type="body" idx="1"/>
          </p:nvPr>
        </p:nvSpPr>
        <p:spPr>
          <a:xfrm>
            <a:off x="415600" y="892933"/>
            <a:ext cx="11360800" cy="5768800"/>
          </a:xfrm>
          <a:prstGeom prst="rect">
            <a:avLst/>
          </a:prstGeom>
        </p:spPr>
        <p:txBody>
          <a:bodyPr spcFirstLastPara="1" vert="horz" wrap="square" lIns="121900" tIns="121900" rIns="121900" bIns="121900" rtlCol="0" anchor="t" anchorCtr="0">
            <a:noAutofit/>
          </a:bodyPr>
          <a:lstStyle/>
          <a:p>
            <a:pPr marL="0" indent="0">
              <a:lnSpc>
                <a:spcPct val="95000"/>
              </a:lnSpc>
              <a:spcBef>
                <a:spcPts val="1867"/>
              </a:spcBef>
              <a:buClr>
                <a:schemeClr val="dk1"/>
              </a:buClr>
              <a:buSzPts val="852"/>
              <a:buNone/>
            </a:pPr>
            <a:r>
              <a:rPr lang="en-GB" sz="1609" b="1" dirty="0"/>
              <a:t>2. 📩 </a:t>
            </a:r>
            <a:r>
              <a:rPr lang="en-GB" sz="1876" b="1" dirty="0"/>
              <a:t>View Service Requests from Freelancers</a:t>
            </a:r>
            <a:endParaRPr sz="1876" b="1" dirty="0"/>
          </a:p>
          <a:p>
            <a:pPr marL="0" indent="0">
              <a:lnSpc>
                <a:spcPct val="95000"/>
              </a:lnSpc>
              <a:spcBef>
                <a:spcPts val="1600"/>
              </a:spcBef>
              <a:buClr>
                <a:schemeClr val="dk1"/>
              </a:buClr>
              <a:buSzPts val="852"/>
              <a:buNone/>
            </a:pPr>
            <a:r>
              <a:rPr lang="en-GB" sz="1669" b="1" dirty="0"/>
              <a:t>Functionality:</a:t>
            </a:r>
            <a:endParaRPr sz="1669" b="1" dirty="0"/>
          </a:p>
          <a:p>
            <a:pPr indent="-402367">
              <a:lnSpc>
                <a:spcPct val="95000"/>
              </a:lnSpc>
              <a:spcBef>
                <a:spcPts val="1600"/>
              </a:spcBef>
              <a:buClr>
                <a:schemeClr val="lt1"/>
              </a:buClr>
              <a:buSzPts val="1153"/>
            </a:pPr>
            <a:r>
              <a:rPr lang="en-GB" sz="1536" dirty="0"/>
              <a:t>Freelancers can send </a:t>
            </a:r>
            <a:r>
              <a:rPr lang="en-GB" sz="1536" b="1" dirty="0"/>
              <a:t>requests to work on projects</a:t>
            </a:r>
            <a:r>
              <a:rPr lang="en-GB" sz="1536" dirty="0"/>
              <a:t> </a:t>
            </a:r>
            <a:endParaRPr sz="1536" dirty="0"/>
          </a:p>
          <a:p>
            <a:pPr indent="0">
              <a:lnSpc>
                <a:spcPct val="95000"/>
              </a:lnSpc>
              <a:buNone/>
            </a:pPr>
            <a:r>
              <a:rPr lang="en-GB" sz="1536" dirty="0"/>
              <a:t>posted by the client.</a:t>
            </a:r>
            <a:br>
              <a:rPr lang="en-GB" sz="1536" dirty="0"/>
            </a:br>
            <a:endParaRPr sz="1536" dirty="0"/>
          </a:p>
          <a:p>
            <a:pPr indent="-402367">
              <a:lnSpc>
                <a:spcPct val="95000"/>
              </a:lnSpc>
              <a:buClr>
                <a:schemeClr val="lt1"/>
              </a:buClr>
              <a:buSzPts val="1153"/>
            </a:pPr>
            <a:r>
              <a:rPr lang="en-GB" sz="1536" dirty="0"/>
              <a:t>The dashboard displays a </a:t>
            </a:r>
            <a:r>
              <a:rPr lang="en-GB" sz="1536" b="1" dirty="0"/>
              <a:t>list of incoming </a:t>
            </a:r>
            <a:endParaRPr sz="1536" b="1" dirty="0"/>
          </a:p>
          <a:p>
            <a:pPr indent="0">
              <a:lnSpc>
                <a:spcPct val="95000"/>
              </a:lnSpc>
              <a:buNone/>
            </a:pPr>
            <a:r>
              <a:rPr lang="en-GB" sz="1536" b="1" dirty="0"/>
              <a:t>service requests</a:t>
            </a:r>
            <a:r>
              <a:rPr lang="en-GB" sz="1536" dirty="0"/>
              <a:t> with:</a:t>
            </a:r>
            <a:br>
              <a:rPr lang="en-GB" sz="1536" dirty="0"/>
            </a:br>
            <a:endParaRPr sz="1536" dirty="0"/>
          </a:p>
          <a:p>
            <a:pPr lvl="1" indent="-402367">
              <a:lnSpc>
                <a:spcPct val="95000"/>
              </a:lnSpc>
              <a:buClr>
                <a:schemeClr val="lt1"/>
              </a:buClr>
              <a:buSzPts val="1153"/>
            </a:pPr>
            <a:r>
              <a:rPr lang="en-GB" sz="1536" dirty="0"/>
              <a:t>Freelancer name &amp; profile preview</a:t>
            </a:r>
            <a:br>
              <a:rPr lang="en-GB" sz="1536" dirty="0"/>
            </a:br>
            <a:endParaRPr sz="1536" dirty="0"/>
          </a:p>
          <a:p>
            <a:pPr lvl="1" indent="-402367">
              <a:lnSpc>
                <a:spcPct val="95000"/>
              </a:lnSpc>
              <a:buClr>
                <a:schemeClr val="lt1"/>
              </a:buClr>
              <a:buSzPts val="1153"/>
            </a:pPr>
            <a:r>
              <a:rPr lang="en-GB" sz="1536" dirty="0"/>
              <a:t>Proposed rate / quote</a:t>
            </a:r>
            <a:br>
              <a:rPr lang="en-GB" sz="1536" dirty="0"/>
            </a:br>
            <a:endParaRPr sz="1536" dirty="0"/>
          </a:p>
          <a:p>
            <a:pPr lvl="1" indent="-402367">
              <a:lnSpc>
                <a:spcPct val="95000"/>
              </a:lnSpc>
              <a:buClr>
                <a:schemeClr val="lt1"/>
              </a:buClr>
              <a:buSzPts val="1153"/>
            </a:pPr>
            <a:r>
              <a:rPr lang="en-GB" sz="1536" dirty="0"/>
              <a:t>Message or proposal content</a:t>
            </a:r>
            <a:br>
              <a:rPr lang="en-GB" sz="1536" dirty="0"/>
            </a:br>
            <a:endParaRPr sz="1536" dirty="0"/>
          </a:p>
          <a:p>
            <a:pPr lvl="1" indent="-402367">
              <a:lnSpc>
                <a:spcPct val="95000"/>
              </a:lnSpc>
              <a:buClr>
                <a:schemeClr val="lt1"/>
              </a:buClr>
              <a:buSzPts val="1153"/>
            </a:pPr>
            <a:r>
              <a:rPr lang="en-GB" sz="1536" dirty="0"/>
              <a:t>Skills and previous reviews (if available)</a:t>
            </a:r>
            <a:br>
              <a:rPr lang="en-GB" sz="1536" dirty="0"/>
            </a:br>
            <a:endParaRPr sz="1536" dirty="0"/>
          </a:p>
          <a:p>
            <a:pPr marL="0" indent="0">
              <a:lnSpc>
                <a:spcPct val="95000"/>
              </a:lnSpc>
              <a:buClr>
                <a:schemeClr val="dk1"/>
              </a:buClr>
              <a:buSzPts val="852"/>
              <a:buNone/>
            </a:pPr>
            <a:r>
              <a:rPr lang="en-GB" sz="1536" b="1" dirty="0"/>
              <a:t>Client Actions:</a:t>
            </a:r>
            <a:endParaRPr sz="1536" b="1" dirty="0"/>
          </a:p>
          <a:p>
            <a:pPr indent="-402367">
              <a:lnSpc>
                <a:spcPct val="95000"/>
              </a:lnSpc>
              <a:buClr>
                <a:schemeClr val="lt1"/>
              </a:buClr>
              <a:buSzPts val="1153"/>
            </a:pPr>
            <a:r>
              <a:rPr lang="en-GB" sz="1536" dirty="0"/>
              <a:t>Accept / Reject request</a:t>
            </a:r>
            <a:br>
              <a:rPr lang="en-GB" sz="1536" dirty="0"/>
            </a:br>
            <a:endParaRPr sz="1536" dirty="0"/>
          </a:p>
          <a:p>
            <a:pPr indent="-402367">
              <a:lnSpc>
                <a:spcPct val="95000"/>
              </a:lnSpc>
              <a:buClr>
                <a:schemeClr val="lt1"/>
              </a:buClr>
              <a:buSzPts val="1153"/>
            </a:pPr>
            <a:r>
              <a:rPr lang="en-GB" sz="1536" dirty="0"/>
              <a:t>View freelancer profile in detail</a:t>
            </a:r>
            <a:br>
              <a:rPr lang="en-GB" sz="1536" dirty="0"/>
            </a:br>
            <a:endParaRPr sz="1536" dirty="0"/>
          </a:p>
          <a:p>
            <a:pPr indent="-402367">
              <a:lnSpc>
                <a:spcPct val="95000"/>
              </a:lnSpc>
              <a:buClr>
                <a:schemeClr val="lt1"/>
              </a:buClr>
              <a:buSzPts val="1153"/>
            </a:pPr>
            <a:r>
              <a:rPr lang="en-GB" sz="1536" dirty="0"/>
              <a:t>Message the freelancer directly for discussion</a:t>
            </a:r>
            <a:br>
              <a:rPr lang="en-GB" sz="1536" dirty="0"/>
            </a:br>
            <a:endParaRPr sz="1536" dirty="0"/>
          </a:p>
          <a:p>
            <a:pPr marL="0" indent="0">
              <a:lnSpc>
                <a:spcPct val="95000"/>
              </a:lnSpc>
              <a:spcAft>
                <a:spcPts val="1600"/>
              </a:spcAft>
              <a:buSzPts val="852"/>
              <a:buNone/>
            </a:pPr>
            <a:endParaRPr sz="2127" dirty="0"/>
          </a:p>
        </p:txBody>
      </p:sp>
      <p:pic>
        <p:nvPicPr>
          <p:cNvPr id="333" name="Google Shape;333;p41"/>
          <p:cNvPicPr preferRelativeResize="0"/>
          <p:nvPr/>
        </p:nvPicPr>
        <p:blipFill>
          <a:blip r:embed="rId3">
            <a:alphaModFix/>
          </a:blip>
          <a:stretch>
            <a:fillRect/>
          </a:stretch>
        </p:blipFill>
        <p:spPr>
          <a:xfrm>
            <a:off x="6096000" y="196267"/>
            <a:ext cx="5941233" cy="595872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2"/>
          <p:cNvSpPr txBox="1">
            <a:spLocks noGrp="1"/>
          </p:cNvSpPr>
          <p:nvPr>
            <p:ph type="title"/>
          </p:nvPr>
        </p:nvSpPr>
        <p:spPr>
          <a:xfrm>
            <a:off x="415600" y="250033"/>
            <a:ext cx="11360800" cy="410800"/>
          </a:xfrm>
          <a:prstGeom prst="rect">
            <a:avLst/>
          </a:prstGeom>
        </p:spPr>
        <p:txBody>
          <a:bodyPr spcFirstLastPara="1" vert="horz" wrap="square" lIns="121900" tIns="121900" rIns="121900" bIns="121900" rtlCol="0" anchor="t" anchorCtr="0">
            <a:noAutofit/>
          </a:bodyPr>
          <a:lstStyle/>
          <a:p>
            <a:pPr>
              <a:buSzPts val="990"/>
            </a:pPr>
            <a:r>
              <a:rPr lang="en-GB" sz="1717"/>
              <a:t>CONTINUE…</a:t>
            </a:r>
            <a:endParaRPr sz="1717"/>
          </a:p>
        </p:txBody>
      </p:sp>
      <p:sp>
        <p:nvSpPr>
          <p:cNvPr id="339" name="Google Shape;339;p42"/>
          <p:cNvSpPr txBox="1">
            <a:spLocks noGrp="1"/>
          </p:cNvSpPr>
          <p:nvPr>
            <p:ph type="body" idx="1"/>
          </p:nvPr>
        </p:nvSpPr>
        <p:spPr>
          <a:xfrm>
            <a:off x="415600" y="839400"/>
            <a:ext cx="11360800" cy="5732800"/>
          </a:xfrm>
          <a:prstGeom prst="rect">
            <a:avLst/>
          </a:prstGeom>
        </p:spPr>
        <p:txBody>
          <a:bodyPr spcFirstLastPara="1" vert="horz" wrap="square" lIns="121900" tIns="121900" rIns="121900" bIns="121900" rtlCol="0" anchor="t" anchorCtr="0">
            <a:noAutofit/>
          </a:bodyPr>
          <a:lstStyle/>
          <a:p>
            <a:pPr marL="0" indent="0">
              <a:lnSpc>
                <a:spcPct val="95000"/>
              </a:lnSpc>
              <a:spcBef>
                <a:spcPts val="1867"/>
              </a:spcBef>
              <a:buClr>
                <a:schemeClr val="dk1"/>
              </a:buClr>
              <a:buSzPts val="770"/>
              <a:buNone/>
            </a:pPr>
            <a:r>
              <a:rPr lang="en-GB" sz="1480" b="1"/>
              <a:t>3. ✅ </a:t>
            </a:r>
            <a:r>
              <a:rPr lang="en-GB" sz="1747" b="1"/>
              <a:t>Oversee Project Completion Requests</a:t>
            </a:r>
            <a:endParaRPr sz="1747" b="1"/>
          </a:p>
          <a:p>
            <a:pPr marL="0" indent="0">
              <a:lnSpc>
                <a:spcPct val="95000"/>
              </a:lnSpc>
              <a:spcBef>
                <a:spcPts val="1600"/>
              </a:spcBef>
              <a:buClr>
                <a:schemeClr val="dk1"/>
              </a:buClr>
              <a:buSzPts val="770"/>
              <a:buNone/>
            </a:pPr>
            <a:r>
              <a:rPr lang="en-GB" sz="1560" b="1"/>
              <a:t>Functionality:</a:t>
            </a:r>
            <a:endParaRPr sz="1560" b="1"/>
          </a:p>
          <a:p>
            <a:pPr indent="-403850">
              <a:lnSpc>
                <a:spcPct val="95000"/>
              </a:lnSpc>
              <a:spcBef>
                <a:spcPts val="1600"/>
              </a:spcBef>
              <a:buClr>
                <a:schemeClr val="lt1"/>
              </a:buClr>
              <a:buSzPts val="1170"/>
            </a:pPr>
            <a:r>
              <a:rPr lang="en-GB" sz="1560"/>
              <a:t>After completing the assigned project, freelancers </a:t>
            </a:r>
            <a:endParaRPr sz="1560"/>
          </a:p>
          <a:p>
            <a:pPr indent="0">
              <a:lnSpc>
                <a:spcPct val="95000"/>
              </a:lnSpc>
              <a:buNone/>
            </a:pPr>
            <a:r>
              <a:rPr lang="en-GB" sz="1560"/>
              <a:t>can mark a </a:t>
            </a:r>
            <a:r>
              <a:rPr lang="en-GB" sz="1560" b="1"/>
              <a:t>Project Completion Request</a:t>
            </a:r>
            <a:r>
              <a:rPr lang="en-GB" sz="1560"/>
              <a:t>.</a:t>
            </a:r>
            <a:br>
              <a:rPr lang="en-GB" sz="1560"/>
            </a:br>
            <a:endParaRPr sz="1560"/>
          </a:p>
          <a:p>
            <a:pPr indent="-403850">
              <a:lnSpc>
                <a:spcPct val="95000"/>
              </a:lnSpc>
              <a:buClr>
                <a:schemeClr val="lt1"/>
              </a:buClr>
              <a:buSzPts val="1170"/>
            </a:pPr>
            <a:r>
              <a:rPr lang="en-GB" sz="1560"/>
              <a:t>Clients are notified and can:</a:t>
            </a:r>
            <a:br>
              <a:rPr lang="en-GB" sz="1560"/>
            </a:br>
            <a:endParaRPr sz="1560"/>
          </a:p>
          <a:p>
            <a:pPr lvl="1" indent="-403849">
              <a:lnSpc>
                <a:spcPct val="95000"/>
              </a:lnSpc>
              <a:buClr>
                <a:schemeClr val="lt1"/>
              </a:buClr>
              <a:buSzPts val="1170"/>
            </a:pPr>
            <a:r>
              <a:rPr lang="en-GB" sz="1560"/>
              <a:t>Review the submitted work/files</a:t>
            </a:r>
            <a:br>
              <a:rPr lang="en-GB" sz="1560"/>
            </a:br>
            <a:endParaRPr sz="1560"/>
          </a:p>
          <a:p>
            <a:pPr lvl="1" indent="-403849">
              <a:lnSpc>
                <a:spcPct val="95000"/>
              </a:lnSpc>
              <a:buClr>
                <a:schemeClr val="lt1"/>
              </a:buClr>
              <a:buSzPts val="1170"/>
            </a:pPr>
            <a:r>
              <a:rPr lang="en-GB" sz="1560"/>
              <a:t>Approve or request changes</a:t>
            </a:r>
            <a:br>
              <a:rPr lang="en-GB" sz="1560"/>
            </a:br>
            <a:endParaRPr sz="1560"/>
          </a:p>
          <a:p>
            <a:pPr lvl="1" indent="-403849">
              <a:lnSpc>
                <a:spcPct val="95000"/>
              </a:lnSpc>
              <a:buClr>
                <a:schemeClr val="lt1"/>
              </a:buClr>
              <a:buSzPts val="1170"/>
            </a:pPr>
            <a:r>
              <a:rPr lang="en-GB" sz="1560"/>
              <a:t>Release payment (if integrated)</a:t>
            </a:r>
            <a:br>
              <a:rPr lang="en-GB" sz="1560"/>
            </a:br>
            <a:endParaRPr sz="1560"/>
          </a:p>
          <a:p>
            <a:pPr lvl="1" indent="-403849">
              <a:lnSpc>
                <a:spcPct val="95000"/>
              </a:lnSpc>
              <a:buClr>
                <a:schemeClr val="lt1"/>
              </a:buClr>
              <a:buSzPts val="1170"/>
            </a:pPr>
            <a:r>
              <a:rPr lang="en-GB" sz="1560"/>
              <a:t>Leave feedback/review</a:t>
            </a:r>
            <a:br>
              <a:rPr lang="en-GB" sz="1560"/>
            </a:br>
            <a:endParaRPr sz="1560"/>
          </a:p>
          <a:p>
            <a:pPr marL="0" indent="0">
              <a:lnSpc>
                <a:spcPct val="95000"/>
              </a:lnSpc>
              <a:buClr>
                <a:schemeClr val="dk1"/>
              </a:buClr>
              <a:buSzPts val="770"/>
              <a:buNone/>
            </a:pPr>
            <a:r>
              <a:rPr lang="en-GB" sz="1560" b="1"/>
              <a:t>Status Tracking:</a:t>
            </a:r>
            <a:endParaRPr sz="1560" b="1"/>
          </a:p>
          <a:p>
            <a:pPr indent="-403850">
              <a:lnSpc>
                <a:spcPct val="95000"/>
              </a:lnSpc>
              <a:buClr>
                <a:schemeClr val="lt1"/>
              </a:buClr>
              <a:buSzPts val="1170"/>
            </a:pPr>
            <a:r>
              <a:rPr lang="en-GB" sz="1560"/>
              <a:t>Track ongoing → under review → completed </a:t>
            </a:r>
            <a:endParaRPr sz="1560"/>
          </a:p>
          <a:p>
            <a:pPr indent="0">
              <a:lnSpc>
                <a:spcPct val="95000"/>
              </a:lnSpc>
              <a:buNone/>
            </a:pPr>
            <a:r>
              <a:rPr lang="en-GB" sz="1560"/>
              <a:t>→ archived status</a:t>
            </a:r>
            <a:br>
              <a:rPr lang="en-GB" sz="1560"/>
            </a:br>
            <a:endParaRPr sz="1560"/>
          </a:p>
          <a:p>
            <a:pPr marL="0" indent="0">
              <a:lnSpc>
                <a:spcPct val="95000"/>
              </a:lnSpc>
              <a:buClr>
                <a:schemeClr val="dk1"/>
              </a:buClr>
              <a:buSzPts val="770"/>
              <a:buNone/>
            </a:pPr>
            <a:r>
              <a:rPr lang="en-GB" sz="1560" b="1"/>
              <a:t>Benefits:</a:t>
            </a:r>
            <a:endParaRPr sz="1560" b="1"/>
          </a:p>
          <a:p>
            <a:pPr indent="-403850">
              <a:lnSpc>
                <a:spcPct val="95000"/>
              </a:lnSpc>
              <a:buClr>
                <a:schemeClr val="lt1"/>
              </a:buClr>
              <a:buSzPts val="1170"/>
            </a:pPr>
            <a:r>
              <a:rPr lang="en-GB" sz="1560"/>
              <a:t>Smooth workflow with accountability for both parties</a:t>
            </a:r>
            <a:br>
              <a:rPr lang="en-GB" sz="1560"/>
            </a:br>
            <a:endParaRPr sz="1560"/>
          </a:p>
          <a:p>
            <a:pPr indent="-403850">
              <a:lnSpc>
                <a:spcPct val="95000"/>
              </a:lnSpc>
              <a:buClr>
                <a:schemeClr val="lt1"/>
              </a:buClr>
              <a:buSzPts val="1170"/>
            </a:pPr>
            <a:r>
              <a:rPr lang="en-GB" sz="1560"/>
              <a:t>Ensures proper delivery before marking a job as complete</a:t>
            </a:r>
            <a:br>
              <a:rPr lang="en-GB" sz="1560"/>
            </a:br>
            <a:endParaRPr sz="1747" b="1"/>
          </a:p>
          <a:p>
            <a:pPr marL="0" indent="0">
              <a:lnSpc>
                <a:spcPct val="95000"/>
              </a:lnSpc>
              <a:spcAft>
                <a:spcPts val="1600"/>
              </a:spcAft>
              <a:buSzPts val="770"/>
              <a:buNone/>
            </a:pPr>
            <a:endParaRPr sz="1947"/>
          </a:p>
        </p:txBody>
      </p:sp>
      <p:pic>
        <p:nvPicPr>
          <p:cNvPr id="340" name="Google Shape;340;p42"/>
          <p:cNvPicPr preferRelativeResize="0"/>
          <p:nvPr/>
        </p:nvPicPr>
        <p:blipFill>
          <a:blip r:embed="rId3">
            <a:alphaModFix/>
          </a:blip>
          <a:stretch>
            <a:fillRect/>
          </a:stretch>
        </p:blipFill>
        <p:spPr>
          <a:xfrm>
            <a:off x="6096000" y="589935"/>
            <a:ext cx="5923367" cy="5535832"/>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3"/>
          <p:cNvSpPr txBox="1">
            <a:spLocks noGrp="1"/>
          </p:cNvSpPr>
          <p:nvPr>
            <p:ph type="title"/>
          </p:nvPr>
        </p:nvSpPr>
        <p:spPr>
          <a:xfrm>
            <a:off x="415600" y="375033"/>
            <a:ext cx="11360800" cy="482400"/>
          </a:xfrm>
          <a:prstGeom prst="rect">
            <a:avLst/>
          </a:prstGeom>
        </p:spPr>
        <p:txBody>
          <a:bodyPr spcFirstLastPara="1" vert="horz" wrap="square" lIns="121900" tIns="121900" rIns="121900" bIns="121900" rtlCol="0" anchor="t" anchorCtr="0">
            <a:noAutofit/>
          </a:bodyPr>
          <a:lstStyle/>
          <a:p>
            <a:pPr>
              <a:buSzPts val="990"/>
            </a:pPr>
            <a:r>
              <a:rPr lang="en-GB" sz="1717"/>
              <a:t>CONTINUE…</a:t>
            </a:r>
            <a:endParaRPr sz="1717"/>
          </a:p>
        </p:txBody>
      </p:sp>
      <p:sp>
        <p:nvSpPr>
          <p:cNvPr id="346" name="Google Shape;346;p43"/>
          <p:cNvSpPr txBox="1">
            <a:spLocks noGrp="1"/>
          </p:cNvSpPr>
          <p:nvPr>
            <p:ph type="body" idx="1"/>
          </p:nvPr>
        </p:nvSpPr>
        <p:spPr>
          <a:xfrm>
            <a:off x="415600" y="964400"/>
            <a:ext cx="11360800" cy="5572000"/>
          </a:xfrm>
          <a:prstGeom prst="rect">
            <a:avLst/>
          </a:prstGeom>
        </p:spPr>
        <p:txBody>
          <a:bodyPr spcFirstLastPara="1" vert="horz" wrap="square" lIns="121900" tIns="121900" rIns="121900" bIns="121900" rtlCol="0" anchor="t" anchorCtr="0">
            <a:noAutofit/>
          </a:bodyPr>
          <a:lstStyle/>
          <a:p>
            <a:pPr marL="0" indent="0">
              <a:lnSpc>
                <a:spcPct val="95000"/>
              </a:lnSpc>
              <a:spcBef>
                <a:spcPts val="1867"/>
              </a:spcBef>
              <a:buClr>
                <a:schemeClr val="dk1"/>
              </a:buClr>
              <a:buSzPts val="852"/>
              <a:buNone/>
            </a:pPr>
            <a:r>
              <a:rPr lang="en-GB" sz="1400" b="1" dirty="0"/>
              <a:t>4. 🧑‍💼 Client Profile Management</a:t>
            </a:r>
            <a:endParaRPr sz="1400" b="1" dirty="0"/>
          </a:p>
          <a:p>
            <a:pPr marL="0" indent="0">
              <a:lnSpc>
                <a:spcPct val="95000"/>
              </a:lnSpc>
              <a:spcBef>
                <a:spcPts val="1600"/>
              </a:spcBef>
              <a:buClr>
                <a:schemeClr val="dk1"/>
              </a:buClr>
              <a:buSzPts val="852"/>
              <a:buNone/>
            </a:pPr>
            <a:r>
              <a:rPr lang="en-GB" sz="1400" b="1" dirty="0"/>
              <a:t>Functionality:</a:t>
            </a:r>
            <a:endParaRPr sz="1400" b="1" dirty="0"/>
          </a:p>
          <a:p>
            <a:pPr indent="-402367">
              <a:lnSpc>
                <a:spcPct val="95000"/>
              </a:lnSpc>
              <a:spcBef>
                <a:spcPts val="1600"/>
              </a:spcBef>
              <a:buClr>
                <a:schemeClr val="lt1"/>
              </a:buClr>
              <a:buSzPts val="1153"/>
            </a:pPr>
            <a:r>
              <a:rPr lang="en-GB" sz="1400" dirty="0"/>
              <a:t>Clients can view and edit their personal or</a:t>
            </a:r>
            <a:endParaRPr sz="1400" dirty="0"/>
          </a:p>
          <a:p>
            <a:pPr indent="0">
              <a:lnSpc>
                <a:spcPct val="95000"/>
              </a:lnSpc>
              <a:buNone/>
            </a:pPr>
            <a:r>
              <a:rPr lang="en-GB" sz="1400" dirty="0"/>
              <a:t> business profile information:</a:t>
            </a:r>
            <a:br>
              <a:rPr lang="en-GB" sz="1400" dirty="0"/>
            </a:br>
            <a:endParaRPr sz="1400" dirty="0"/>
          </a:p>
          <a:p>
            <a:pPr lvl="1" indent="-402367">
              <a:lnSpc>
                <a:spcPct val="95000"/>
              </a:lnSpc>
              <a:buClr>
                <a:schemeClr val="lt1"/>
              </a:buClr>
              <a:buSzPts val="1153"/>
            </a:pPr>
            <a:r>
              <a:rPr lang="en-GB" sz="1400" dirty="0"/>
              <a:t>Name / Company Name</a:t>
            </a:r>
            <a:br>
              <a:rPr lang="en-GB" sz="1400" dirty="0"/>
            </a:br>
            <a:endParaRPr sz="1400" dirty="0"/>
          </a:p>
          <a:p>
            <a:pPr lvl="1" indent="-402367">
              <a:lnSpc>
                <a:spcPct val="95000"/>
              </a:lnSpc>
              <a:buClr>
                <a:schemeClr val="lt1"/>
              </a:buClr>
              <a:buSzPts val="1153"/>
            </a:pPr>
            <a:r>
              <a:rPr lang="en-GB" sz="1400" dirty="0"/>
              <a:t>Email, Contact Info</a:t>
            </a:r>
            <a:br>
              <a:rPr lang="en-GB" sz="1400" dirty="0"/>
            </a:br>
            <a:endParaRPr sz="1400" dirty="0"/>
          </a:p>
          <a:p>
            <a:pPr lvl="1" indent="-402367">
              <a:lnSpc>
                <a:spcPct val="95000"/>
              </a:lnSpc>
              <a:buClr>
                <a:schemeClr val="lt1"/>
              </a:buClr>
              <a:buSzPts val="1153"/>
            </a:pPr>
            <a:r>
              <a:rPr lang="en-GB" sz="1400" dirty="0"/>
              <a:t>Profile picture or logo</a:t>
            </a:r>
            <a:br>
              <a:rPr lang="en-GB" sz="1400" dirty="0"/>
            </a:br>
            <a:endParaRPr sz="1400" dirty="0"/>
          </a:p>
          <a:p>
            <a:pPr lvl="1" indent="-402367">
              <a:lnSpc>
                <a:spcPct val="95000"/>
              </a:lnSpc>
              <a:buClr>
                <a:schemeClr val="lt1"/>
              </a:buClr>
              <a:buSzPts val="1153"/>
            </a:pPr>
            <a:r>
              <a:rPr lang="en-GB" sz="1400" dirty="0"/>
              <a:t>Bio / Description</a:t>
            </a:r>
            <a:br>
              <a:rPr lang="en-GB" sz="1400" dirty="0"/>
            </a:br>
            <a:endParaRPr sz="1400" dirty="0"/>
          </a:p>
          <a:p>
            <a:pPr lvl="1" indent="-402367">
              <a:lnSpc>
                <a:spcPct val="95000"/>
              </a:lnSpc>
              <a:buClr>
                <a:schemeClr val="lt1"/>
              </a:buClr>
              <a:buSzPts val="1153"/>
            </a:pPr>
            <a:r>
              <a:rPr lang="en-GB" sz="1400" dirty="0"/>
              <a:t>Preferred categories / skills</a:t>
            </a:r>
            <a:br>
              <a:rPr lang="en-GB" sz="1400" dirty="0"/>
            </a:br>
            <a:endParaRPr sz="1400" dirty="0"/>
          </a:p>
          <a:p>
            <a:pPr lvl="1" indent="-402367">
              <a:lnSpc>
                <a:spcPct val="95000"/>
              </a:lnSpc>
              <a:buClr>
                <a:schemeClr val="lt1"/>
              </a:buClr>
              <a:buSzPts val="1153"/>
            </a:pPr>
            <a:r>
              <a:rPr lang="en-GB" sz="1400" dirty="0"/>
              <a:t>Location</a:t>
            </a:r>
            <a:br>
              <a:rPr lang="en-GB" sz="1400" dirty="0"/>
            </a:br>
            <a:endParaRPr sz="1400" dirty="0"/>
          </a:p>
          <a:p>
            <a:pPr marL="0" indent="0">
              <a:lnSpc>
                <a:spcPct val="95000"/>
              </a:lnSpc>
              <a:buClr>
                <a:schemeClr val="dk1"/>
              </a:buClr>
              <a:buSzPts val="852"/>
              <a:buNone/>
            </a:pPr>
            <a:r>
              <a:rPr lang="en-GB" sz="1400" b="1" dirty="0"/>
              <a:t>Additional Features:</a:t>
            </a:r>
            <a:endParaRPr sz="1400" b="1" dirty="0"/>
          </a:p>
          <a:p>
            <a:pPr indent="-402367">
              <a:lnSpc>
                <a:spcPct val="95000"/>
              </a:lnSpc>
              <a:buClr>
                <a:schemeClr val="lt1"/>
              </a:buClr>
              <a:buSzPts val="1153"/>
            </a:pPr>
            <a:r>
              <a:rPr lang="en-GB" sz="1400" dirty="0"/>
              <a:t>Upload documents (e.g., business verification, </a:t>
            </a:r>
            <a:endParaRPr sz="1400" dirty="0"/>
          </a:p>
          <a:p>
            <a:pPr indent="0">
              <a:lnSpc>
                <a:spcPct val="95000"/>
              </a:lnSpc>
              <a:buNone/>
            </a:pPr>
            <a:r>
              <a:rPr lang="en-GB" sz="1400" dirty="0"/>
              <a:t>brand guidelines)</a:t>
            </a:r>
            <a:br>
              <a:rPr lang="en-GB" sz="1400" dirty="0"/>
            </a:br>
            <a:endParaRPr sz="1400" dirty="0"/>
          </a:p>
          <a:p>
            <a:pPr indent="-402367">
              <a:lnSpc>
                <a:spcPct val="95000"/>
              </a:lnSpc>
              <a:buClr>
                <a:schemeClr val="lt1"/>
              </a:buClr>
              <a:buSzPts val="1153"/>
            </a:pPr>
            <a:r>
              <a:rPr lang="en-GB" sz="1400" dirty="0"/>
              <a:t>Link social profiles (LinkedIn, website)</a:t>
            </a:r>
            <a:endParaRPr sz="1400" dirty="0"/>
          </a:p>
          <a:p>
            <a:pPr marL="0" indent="0">
              <a:lnSpc>
                <a:spcPct val="95000"/>
              </a:lnSpc>
              <a:spcAft>
                <a:spcPts val="1600"/>
              </a:spcAft>
              <a:buSzPts val="852"/>
              <a:buNone/>
            </a:pPr>
            <a:endParaRPr sz="1400" dirty="0"/>
          </a:p>
        </p:txBody>
      </p:sp>
      <p:pic>
        <p:nvPicPr>
          <p:cNvPr id="347" name="Google Shape;347;p43"/>
          <p:cNvPicPr preferRelativeResize="0"/>
          <p:nvPr/>
        </p:nvPicPr>
        <p:blipFill>
          <a:blip r:embed="rId3">
            <a:alphaModFix/>
          </a:blip>
          <a:stretch>
            <a:fillRect/>
          </a:stretch>
        </p:blipFill>
        <p:spPr>
          <a:xfrm>
            <a:off x="5555226" y="609600"/>
            <a:ext cx="6356974" cy="583576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4"/>
          <p:cNvSpPr txBox="1">
            <a:spLocks noGrp="1"/>
          </p:cNvSpPr>
          <p:nvPr>
            <p:ph type="title"/>
          </p:nvPr>
        </p:nvSpPr>
        <p:spPr>
          <a:xfrm>
            <a:off x="415600" y="339333"/>
            <a:ext cx="11360800" cy="535600"/>
          </a:xfrm>
          <a:prstGeom prst="rect">
            <a:avLst/>
          </a:prstGeom>
        </p:spPr>
        <p:txBody>
          <a:bodyPr spcFirstLastPara="1" vert="horz" wrap="square" lIns="121900" tIns="121900" rIns="121900" bIns="121900" rtlCol="0" anchor="t" anchorCtr="0">
            <a:noAutofit/>
          </a:bodyPr>
          <a:lstStyle/>
          <a:p>
            <a:pPr>
              <a:buSzPts val="990"/>
            </a:pPr>
            <a:r>
              <a:rPr lang="en-GB" sz="1984" b="1"/>
              <a:t>Key Functional Modules of the Freelancer Dashboard</a:t>
            </a:r>
            <a:endParaRPr sz="1984" b="1"/>
          </a:p>
        </p:txBody>
      </p:sp>
      <p:sp>
        <p:nvSpPr>
          <p:cNvPr id="353" name="Google Shape;353;p44"/>
          <p:cNvSpPr txBox="1">
            <a:spLocks noGrp="1"/>
          </p:cNvSpPr>
          <p:nvPr>
            <p:ph type="body" idx="1"/>
          </p:nvPr>
        </p:nvSpPr>
        <p:spPr>
          <a:xfrm>
            <a:off x="415600" y="1071567"/>
            <a:ext cx="11360800" cy="5357600"/>
          </a:xfrm>
          <a:prstGeom prst="rect">
            <a:avLst/>
          </a:prstGeom>
        </p:spPr>
        <p:txBody>
          <a:bodyPr spcFirstLastPara="1" vert="horz" wrap="square" lIns="121900" tIns="121900" rIns="121900" bIns="121900" rtlCol="0" anchor="t" anchorCtr="0">
            <a:noAutofit/>
          </a:bodyPr>
          <a:lstStyle/>
          <a:p>
            <a:pPr marL="0" indent="0">
              <a:lnSpc>
                <a:spcPct val="95000"/>
              </a:lnSpc>
              <a:spcBef>
                <a:spcPts val="1867"/>
              </a:spcBef>
              <a:buClr>
                <a:schemeClr val="dk1"/>
              </a:buClr>
              <a:buSzPts val="935"/>
              <a:buNone/>
            </a:pPr>
            <a:r>
              <a:rPr lang="en-GB" sz="1740" b="1"/>
              <a:t>1. 📥 </a:t>
            </a:r>
            <a:r>
              <a:rPr lang="en-GB" sz="2007" b="1"/>
              <a:t>Apply for Projects</a:t>
            </a:r>
            <a:endParaRPr sz="2007" b="1"/>
          </a:p>
          <a:p>
            <a:pPr marL="0" indent="0">
              <a:lnSpc>
                <a:spcPct val="95000"/>
              </a:lnSpc>
              <a:spcBef>
                <a:spcPts val="1600"/>
              </a:spcBef>
              <a:buClr>
                <a:schemeClr val="dk1"/>
              </a:buClr>
              <a:buSzPts val="935"/>
              <a:buNone/>
            </a:pPr>
            <a:r>
              <a:rPr lang="en-GB" sz="1513" b="1"/>
              <a:t>Functionality:</a:t>
            </a:r>
            <a:endParaRPr sz="1513" b="1"/>
          </a:p>
          <a:p>
            <a:pPr indent="-400886">
              <a:lnSpc>
                <a:spcPct val="100000"/>
              </a:lnSpc>
              <a:spcBef>
                <a:spcPts val="1600"/>
              </a:spcBef>
              <a:buClr>
                <a:schemeClr val="lt1"/>
              </a:buClr>
              <a:buSzPts val="1135"/>
            </a:pPr>
            <a:r>
              <a:rPr lang="en-GB" sz="1513"/>
              <a:t>Freelancers can </a:t>
            </a:r>
            <a:r>
              <a:rPr lang="en-GB" sz="1513" b="1"/>
              <a:t>browse and search</a:t>
            </a:r>
            <a:r>
              <a:rPr lang="en-GB" sz="1513"/>
              <a:t> for </a:t>
            </a:r>
            <a:endParaRPr sz="1513"/>
          </a:p>
          <a:p>
            <a:pPr indent="0">
              <a:lnSpc>
                <a:spcPct val="100000"/>
              </a:lnSpc>
              <a:buNone/>
            </a:pPr>
            <a:r>
              <a:rPr lang="en-GB" sz="1513"/>
              <a:t>projects posted by clients.</a:t>
            </a:r>
            <a:br>
              <a:rPr lang="en-GB" sz="1513"/>
            </a:br>
            <a:endParaRPr sz="1513"/>
          </a:p>
          <a:p>
            <a:pPr indent="-400886">
              <a:lnSpc>
                <a:spcPct val="100000"/>
              </a:lnSpc>
              <a:buClr>
                <a:schemeClr val="lt1"/>
              </a:buClr>
              <a:buSzPts val="1135"/>
            </a:pPr>
            <a:r>
              <a:rPr lang="en-GB" sz="1513"/>
              <a:t>Apply for relevant projects by submitting a </a:t>
            </a:r>
            <a:r>
              <a:rPr lang="en-GB" sz="1513" b="1"/>
              <a:t>service </a:t>
            </a:r>
            <a:endParaRPr sz="1513" b="1"/>
          </a:p>
          <a:p>
            <a:pPr indent="0">
              <a:lnSpc>
                <a:spcPct val="100000"/>
              </a:lnSpc>
              <a:buNone/>
            </a:pPr>
            <a:r>
              <a:rPr lang="en-GB" sz="1513" b="1"/>
              <a:t>request</a:t>
            </a:r>
            <a:r>
              <a:rPr lang="en-GB" sz="1513"/>
              <a:t> which includes:</a:t>
            </a:r>
            <a:br>
              <a:rPr lang="en-GB" sz="1513"/>
            </a:br>
            <a:endParaRPr sz="1513"/>
          </a:p>
          <a:p>
            <a:pPr lvl="1" indent="-400886">
              <a:lnSpc>
                <a:spcPct val="100000"/>
              </a:lnSpc>
              <a:buClr>
                <a:schemeClr val="lt1"/>
              </a:buClr>
              <a:buSzPts val="1135"/>
            </a:pPr>
            <a:r>
              <a:rPr lang="en-GB" sz="1513"/>
              <a:t>A proposal or message</a:t>
            </a:r>
            <a:br>
              <a:rPr lang="en-GB" sz="1513"/>
            </a:br>
            <a:endParaRPr sz="1513"/>
          </a:p>
          <a:p>
            <a:pPr lvl="1" indent="-400886">
              <a:lnSpc>
                <a:spcPct val="100000"/>
              </a:lnSpc>
              <a:buClr>
                <a:schemeClr val="lt1"/>
              </a:buClr>
              <a:buSzPts val="1135"/>
            </a:pPr>
            <a:r>
              <a:rPr lang="en-GB" sz="1513"/>
              <a:t>Expected budget</a:t>
            </a:r>
            <a:br>
              <a:rPr lang="en-GB" sz="1513"/>
            </a:br>
            <a:endParaRPr sz="1513"/>
          </a:p>
          <a:p>
            <a:pPr lvl="1" indent="-400886">
              <a:lnSpc>
                <a:spcPct val="100000"/>
              </a:lnSpc>
              <a:buClr>
                <a:schemeClr val="lt1"/>
              </a:buClr>
              <a:buSzPts val="1135"/>
            </a:pPr>
            <a:r>
              <a:rPr lang="en-GB" sz="1513"/>
              <a:t>Estimated timeline</a:t>
            </a:r>
            <a:br>
              <a:rPr lang="en-GB" sz="1513"/>
            </a:br>
            <a:endParaRPr sz="1513"/>
          </a:p>
          <a:p>
            <a:pPr lvl="1" indent="-400886">
              <a:lnSpc>
                <a:spcPct val="100000"/>
              </a:lnSpc>
              <a:buClr>
                <a:schemeClr val="lt1"/>
              </a:buClr>
              <a:buSzPts val="1135"/>
            </a:pPr>
            <a:r>
              <a:rPr lang="en-GB" sz="1513"/>
              <a:t>Previous work or sample attachments </a:t>
            </a:r>
            <a:br>
              <a:rPr lang="en-GB" sz="1513"/>
            </a:br>
            <a:endParaRPr sz="1513"/>
          </a:p>
          <a:p>
            <a:pPr marL="0" indent="0">
              <a:lnSpc>
                <a:spcPct val="100000"/>
              </a:lnSpc>
              <a:buClr>
                <a:schemeClr val="dk1"/>
              </a:buClr>
              <a:buSzPts val="935"/>
              <a:buNone/>
            </a:pPr>
            <a:r>
              <a:rPr lang="en-GB" sz="1513" b="1"/>
              <a:t>Benefits:</a:t>
            </a:r>
            <a:endParaRPr sz="1513" b="1"/>
          </a:p>
          <a:p>
            <a:pPr indent="-400886">
              <a:lnSpc>
                <a:spcPct val="100000"/>
              </a:lnSpc>
              <a:buClr>
                <a:schemeClr val="lt1"/>
              </a:buClr>
              <a:buSzPts val="1135"/>
            </a:pPr>
            <a:r>
              <a:rPr lang="en-GB" sz="1513"/>
              <a:t>Easy way to pitch to clients</a:t>
            </a:r>
            <a:br>
              <a:rPr lang="en-GB" sz="1513"/>
            </a:br>
            <a:endParaRPr sz="1513"/>
          </a:p>
          <a:p>
            <a:pPr indent="-400886">
              <a:lnSpc>
                <a:spcPct val="100000"/>
              </a:lnSpc>
              <a:buClr>
                <a:schemeClr val="lt1"/>
              </a:buClr>
              <a:buSzPts val="1135"/>
            </a:pPr>
            <a:r>
              <a:rPr lang="en-GB" sz="1513"/>
              <a:t>Helps freelancers find work suited to their skills and preferences</a:t>
            </a:r>
            <a:endParaRPr sz="1740" b="1"/>
          </a:p>
          <a:p>
            <a:pPr marL="0" indent="0">
              <a:lnSpc>
                <a:spcPct val="100000"/>
              </a:lnSpc>
              <a:buSzPts val="935"/>
              <a:buNone/>
            </a:pPr>
            <a:endParaRPr sz="2305"/>
          </a:p>
        </p:txBody>
      </p:sp>
      <p:pic>
        <p:nvPicPr>
          <p:cNvPr id="354" name="Google Shape;354;p44"/>
          <p:cNvPicPr preferRelativeResize="0"/>
          <p:nvPr/>
        </p:nvPicPr>
        <p:blipFill>
          <a:blip r:embed="rId3">
            <a:alphaModFix/>
          </a:blip>
          <a:stretch>
            <a:fillRect/>
          </a:stretch>
        </p:blipFill>
        <p:spPr>
          <a:xfrm>
            <a:off x="5398701" y="1247567"/>
            <a:ext cx="6513500" cy="46996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415600" y="285767"/>
            <a:ext cx="11360800" cy="553600"/>
          </a:xfrm>
          <a:prstGeom prst="rect">
            <a:avLst/>
          </a:prstGeom>
        </p:spPr>
        <p:txBody>
          <a:bodyPr spcFirstLastPara="1" vert="horz" wrap="square" lIns="121900" tIns="121900" rIns="121900" bIns="121900" rtlCol="0" anchor="t" anchorCtr="0">
            <a:noAutofit/>
          </a:bodyPr>
          <a:lstStyle/>
          <a:p>
            <a:pPr>
              <a:buSzPts val="990"/>
            </a:pPr>
            <a:r>
              <a:rPr lang="en-GB" sz="1717"/>
              <a:t>CONTINUE…</a:t>
            </a:r>
            <a:endParaRPr sz="1717"/>
          </a:p>
        </p:txBody>
      </p:sp>
      <p:sp>
        <p:nvSpPr>
          <p:cNvPr id="360" name="Google Shape;360;p45"/>
          <p:cNvSpPr txBox="1">
            <a:spLocks noGrp="1"/>
          </p:cNvSpPr>
          <p:nvPr>
            <p:ph type="body" idx="1"/>
          </p:nvPr>
        </p:nvSpPr>
        <p:spPr>
          <a:xfrm>
            <a:off x="415600" y="910833"/>
            <a:ext cx="11360800" cy="5500800"/>
          </a:xfrm>
          <a:prstGeom prst="rect">
            <a:avLst/>
          </a:prstGeom>
        </p:spPr>
        <p:txBody>
          <a:bodyPr spcFirstLastPara="1" vert="horz" wrap="square" lIns="121900" tIns="121900" rIns="121900" bIns="121900" rtlCol="0" anchor="t" anchorCtr="0">
            <a:noAutofit/>
          </a:bodyPr>
          <a:lstStyle/>
          <a:p>
            <a:pPr marL="0" indent="0">
              <a:lnSpc>
                <a:spcPct val="95000"/>
              </a:lnSpc>
              <a:spcBef>
                <a:spcPts val="1867"/>
              </a:spcBef>
              <a:buClr>
                <a:schemeClr val="dk1"/>
              </a:buClr>
              <a:buSzPts val="1100"/>
              <a:buNone/>
            </a:pPr>
            <a:r>
              <a:rPr lang="en-GB" sz="1600" b="1" dirty="0"/>
              <a:t>2. 📌 View Applied Project Requests</a:t>
            </a:r>
            <a:endParaRPr sz="1600" b="1" dirty="0"/>
          </a:p>
          <a:p>
            <a:pPr marL="0" indent="0">
              <a:lnSpc>
                <a:spcPct val="95000"/>
              </a:lnSpc>
              <a:spcBef>
                <a:spcPts val="1600"/>
              </a:spcBef>
              <a:buClr>
                <a:schemeClr val="dk1"/>
              </a:buClr>
              <a:buSzPts val="1100"/>
              <a:buNone/>
            </a:pPr>
            <a:r>
              <a:rPr lang="en-GB" sz="1600" b="1" dirty="0"/>
              <a:t>Functionality:</a:t>
            </a:r>
            <a:endParaRPr sz="1600" b="1" dirty="0"/>
          </a:p>
          <a:p>
            <a:pPr>
              <a:lnSpc>
                <a:spcPct val="95000"/>
              </a:lnSpc>
              <a:spcBef>
                <a:spcPts val="1600"/>
              </a:spcBef>
              <a:buClr>
                <a:schemeClr val="lt1"/>
              </a:buClr>
            </a:pPr>
            <a:r>
              <a:rPr lang="en-GB" sz="1600" dirty="0"/>
              <a:t>List of all projects the freelancer has </a:t>
            </a:r>
            <a:endParaRPr sz="1600" dirty="0"/>
          </a:p>
          <a:p>
            <a:pPr indent="0">
              <a:lnSpc>
                <a:spcPct val="95000"/>
              </a:lnSpc>
              <a:spcBef>
                <a:spcPts val="1600"/>
              </a:spcBef>
              <a:buNone/>
            </a:pPr>
            <a:r>
              <a:rPr lang="en-GB" sz="1600" b="1" dirty="0"/>
              <a:t>applied for</a:t>
            </a:r>
            <a:br>
              <a:rPr lang="en-GB" sz="1600" b="1" dirty="0"/>
            </a:br>
            <a:endParaRPr sz="1600" b="1" dirty="0"/>
          </a:p>
          <a:p>
            <a:pPr>
              <a:lnSpc>
                <a:spcPct val="95000"/>
              </a:lnSpc>
              <a:spcBef>
                <a:spcPts val="1600"/>
              </a:spcBef>
              <a:buClr>
                <a:schemeClr val="lt1"/>
              </a:buClr>
            </a:pPr>
            <a:r>
              <a:rPr lang="en-GB" sz="1600" dirty="0"/>
              <a:t>Each request displays:</a:t>
            </a:r>
            <a:br>
              <a:rPr lang="en-GB" sz="1600" dirty="0"/>
            </a:br>
            <a:endParaRPr sz="1600" dirty="0"/>
          </a:p>
          <a:p>
            <a:pPr lvl="1" indent="-414856">
              <a:lnSpc>
                <a:spcPct val="95000"/>
              </a:lnSpc>
              <a:buClr>
                <a:schemeClr val="lt1"/>
              </a:buClr>
              <a:buSzPts val="1300"/>
            </a:pPr>
            <a:r>
              <a:rPr lang="en-GB" sz="1600" dirty="0"/>
              <a:t>Project title, category, client info</a:t>
            </a:r>
            <a:br>
              <a:rPr lang="en-GB" sz="1600" dirty="0"/>
            </a:br>
            <a:endParaRPr sz="1600" dirty="0"/>
          </a:p>
          <a:p>
            <a:pPr lvl="1" indent="-414856">
              <a:lnSpc>
                <a:spcPct val="95000"/>
              </a:lnSpc>
              <a:buClr>
                <a:schemeClr val="lt1"/>
              </a:buClr>
              <a:buSzPts val="1300"/>
            </a:pPr>
            <a:r>
              <a:rPr lang="en-GB" sz="1600" dirty="0"/>
              <a:t>Date of application</a:t>
            </a:r>
            <a:br>
              <a:rPr lang="en-GB" sz="1600" dirty="0"/>
            </a:br>
            <a:endParaRPr sz="1600" dirty="0"/>
          </a:p>
          <a:p>
            <a:pPr lvl="1" indent="-414856">
              <a:lnSpc>
                <a:spcPct val="95000"/>
              </a:lnSpc>
              <a:buClr>
                <a:schemeClr val="lt1"/>
              </a:buClr>
              <a:buSzPts val="1300"/>
            </a:pPr>
            <a:r>
              <a:rPr lang="en-GB" sz="1600" dirty="0"/>
              <a:t>Status (Pending / Accepted / Rejected)</a:t>
            </a:r>
            <a:br>
              <a:rPr lang="en-GB" sz="1600" dirty="0"/>
            </a:br>
            <a:endParaRPr sz="1600" dirty="0"/>
          </a:p>
          <a:p>
            <a:pPr marL="0" indent="0">
              <a:lnSpc>
                <a:spcPct val="95000"/>
              </a:lnSpc>
              <a:spcBef>
                <a:spcPts val="1600"/>
              </a:spcBef>
              <a:buClr>
                <a:schemeClr val="dk1"/>
              </a:buClr>
              <a:buSzPts val="1100"/>
              <a:buNone/>
            </a:pPr>
            <a:r>
              <a:rPr lang="en-GB" sz="1600" b="1" dirty="0"/>
              <a:t>Benefits:</a:t>
            </a:r>
            <a:endParaRPr sz="1600" b="1" dirty="0"/>
          </a:p>
          <a:p>
            <a:pPr>
              <a:lnSpc>
                <a:spcPct val="95000"/>
              </a:lnSpc>
              <a:spcBef>
                <a:spcPts val="1600"/>
              </a:spcBef>
              <a:buClr>
                <a:schemeClr val="lt1"/>
              </a:buClr>
            </a:pPr>
            <a:r>
              <a:rPr lang="en-GB" sz="1600" dirty="0"/>
              <a:t>Track the status of each application</a:t>
            </a:r>
            <a:br>
              <a:rPr lang="en-GB" sz="1600" dirty="0"/>
            </a:br>
            <a:endParaRPr sz="1600" dirty="0"/>
          </a:p>
          <a:p>
            <a:pPr>
              <a:lnSpc>
                <a:spcPct val="95000"/>
              </a:lnSpc>
              <a:buClr>
                <a:schemeClr val="lt1"/>
              </a:buClr>
            </a:pPr>
            <a:r>
              <a:rPr lang="en-GB" sz="1600" dirty="0"/>
              <a:t>Take follow-up action if required</a:t>
            </a:r>
            <a:endParaRPr sz="1600" dirty="0"/>
          </a:p>
          <a:p>
            <a:pPr marL="0" indent="0">
              <a:lnSpc>
                <a:spcPct val="95000"/>
              </a:lnSpc>
              <a:spcBef>
                <a:spcPts val="1600"/>
              </a:spcBef>
              <a:spcAft>
                <a:spcPts val="1600"/>
              </a:spcAft>
              <a:buNone/>
            </a:pPr>
            <a:endParaRPr sz="1600" dirty="0"/>
          </a:p>
        </p:txBody>
      </p:sp>
      <p:pic>
        <p:nvPicPr>
          <p:cNvPr id="361" name="Google Shape;361;p45"/>
          <p:cNvPicPr preferRelativeResize="0"/>
          <p:nvPr/>
        </p:nvPicPr>
        <p:blipFill>
          <a:blip r:embed="rId3">
            <a:alphaModFix/>
          </a:blip>
          <a:stretch>
            <a:fillRect/>
          </a:stretch>
        </p:blipFill>
        <p:spPr>
          <a:xfrm>
            <a:off x="5712542" y="750100"/>
            <a:ext cx="6378259" cy="5661533"/>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6"/>
          <p:cNvSpPr txBox="1">
            <a:spLocks noGrp="1"/>
          </p:cNvSpPr>
          <p:nvPr>
            <p:ph type="title"/>
          </p:nvPr>
        </p:nvSpPr>
        <p:spPr>
          <a:xfrm>
            <a:off x="415600" y="357200"/>
            <a:ext cx="11360800" cy="482000"/>
          </a:xfrm>
          <a:prstGeom prst="rect">
            <a:avLst/>
          </a:prstGeom>
        </p:spPr>
        <p:txBody>
          <a:bodyPr spcFirstLastPara="1" vert="horz" wrap="square" lIns="121900" tIns="121900" rIns="121900" bIns="121900" rtlCol="0" anchor="t" anchorCtr="0">
            <a:noAutofit/>
          </a:bodyPr>
          <a:lstStyle/>
          <a:p>
            <a:pPr>
              <a:buSzPts val="990"/>
            </a:pPr>
            <a:r>
              <a:rPr lang="en-GB" sz="1717"/>
              <a:t>CONTINUE…</a:t>
            </a:r>
            <a:endParaRPr sz="1717"/>
          </a:p>
        </p:txBody>
      </p:sp>
      <p:sp>
        <p:nvSpPr>
          <p:cNvPr id="367" name="Google Shape;367;p46"/>
          <p:cNvSpPr txBox="1">
            <a:spLocks noGrp="1"/>
          </p:cNvSpPr>
          <p:nvPr>
            <p:ph type="body" idx="1"/>
          </p:nvPr>
        </p:nvSpPr>
        <p:spPr>
          <a:xfrm>
            <a:off x="415600" y="714367"/>
            <a:ext cx="11360800" cy="5929200"/>
          </a:xfrm>
          <a:prstGeom prst="rect">
            <a:avLst/>
          </a:prstGeom>
        </p:spPr>
        <p:txBody>
          <a:bodyPr spcFirstLastPara="1" vert="horz" wrap="square" lIns="121900" tIns="121900" rIns="121900" bIns="121900" rtlCol="0" anchor="t" anchorCtr="0">
            <a:noAutofit/>
          </a:bodyPr>
          <a:lstStyle/>
          <a:p>
            <a:pPr marL="0" indent="0">
              <a:spcBef>
                <a:spcPts val="1867"/>
              </a:spcBef>
              <a:buClr>
                <a:schemeClr val="dk1"/>
              </a:buClr>
              <a:buSzPts val="1100"/>
              <a:buNone/>
            </a:pPr>
            <a:r>
              <a:rPr lang="en-GB" sz="2133" b="1" dirty="0"/>
              <a:t>3. ✅ Approved Projects Management</a:t>
            </a:r>
            <a:endParaRPr sz="2133" b="1" dirty="0"/>
          </a:p>
          <a:p>
            <a:pPr marL="0" indent="0">
              <a:spcBef>
                <a:spcPts val="1600"/>
              </a:spcBef>
              <a:buClr>
                <a:schemeClr val="dk1"/>
              </a:buClr>
              <a:buSzPts val="1100"/>
              <a:buNone/>
            </a:pPr>
            <a:r>
              <a:rPr lang="en-GB" sz="1867" b="1" dirty="0"/>
              <a:t>Functionality:</a:t>
            </a:r>
            <a:endParaRPr sz="1867" b="1" dirty="0"/>
          </a:p>
          <a:p>
            <a:pPr indent="-423323">
              <a:spcBef>
                <a:spcPts val="1600"/>
              </a:spcBef>
              <a:buClr>
                <a:schemeClr val="lt1"/>
              </a:buClr>
              <a:buSzPts val="1400"/>
            </a:pPr>
            <a:r>
              <a:rPr lang="en-GB" sz="1867" dirty="0"/>
              <a:t>Freelancers can view a separate </a:t>
            </a:r>
            <a:endParaRPr sz="1867" dirty="0"/>
          </a:p>
          <a:p>
            <a:pPr indent="0">
              <a:spcBef>
                <a:spcPts val="1600"/>
              </a:spcBef>
              <a:buNone/>
            </a:pPr>
            <a:r>
              <a:rPr lang="en-GB" sz="1867" dirty="0"/>
              <a:t>list of </a:t>
            </a:r>
            <a:r>
              <a:rPr lang="en-GB" sz="1867" b="1" dirty="0"/>
              <a:t>approved/accepted projects</a:t>
            </a:r>
            <a:br>
              <a:rPr lang="en-GB" sz="1867" b="1" dirty="0"/>
            </a:br>
            <a:endParaRPr sz="1867" b="1" dirty="0"/>
          </a:p>
          <a:p>
            <a:pPr indent="-423323">
              <a:spcBef>
                <a:spcPts val="1600"/>
              </a:spcBef>
              <a:buClr>
                <a:schemeClr val="lt1"/>
              </a:buClr>
              <a:buSzPts val="1400"/>
            </a:pPr>
            <a:r>
              <a:rPr lang="en-GB" sz="1867" dirty="0"/>
              <a:t>Project details include:</a:t>
            </a:r>
            <a:br>
              <a:rPr lang="en-GB" sz="1867" dirty="0"/>
            </a:br>
            <a:endParaRPr sz="1867" dirty="0"/>
          </a:p>
          <a:p>
            <a:pPr lvl="1" indent="-423323">
              <a:buClr>
                <a:schemeClr val="lt1"/>
              </a:buClr>
              <a:buSzPts val="1400"/>
            </a:pPr>
            <a:r>
              <a:rPr lang="en-GB" dirty="0"/>
              <a:t>Client name &amp; contact</a:t>
            </a:r>
            <a:br>
              <a:rPr lang="en-GB" dirty="0"/>
            </a:br>
            <a:endParaRPr dirty="0"/>
          </a:p>
          <a:p>
            <a:pPr lvl="1" indent="-423323">
              <a:buClr>
                <a:schemeClr val="lt1"/>
              </a:buClr>
              <a:buSzPts val="1400"/>
            </a:pPr>
            <a:r>
              <a:rPr lang="en-GB" dirty="0"/>
              <a:t>Full project brief</a:t>
            </a:r>
            <a:br>
              <a:rPr lang="en-GB" dirty="0"/>
            </a:br>
            <a:endParaRPr dirty="0"/>
          </a:p>
          <a:p>
            <a:pPr lvl="1" indent="-423323">
              <a:buClr>
                <a:schemeClr val="lt1"/>
              </a:buClr>
              <a:buSzPts val="1400"/>
            </a:pPr>
            <a:r>
              <a:rPr lang="en-GB" dirty="0"/>
              <a:t>Deadline and agreed budget</a:t>
            </a:r>
            <a:br>
              <a:rPr lang="en-GB" dirty="0"/>
            </a:br>
            <a:endParaRPr dirty="0"/>
          </a:p>
          <a:p>
            <a:pPr indent="-423323">
              <a:buClr>
                <a:schemeClr val="lt1"/>
              </a:buClr>
              <a:buSzPts val="1400"/>
            </a:pPr>
            <a:r>
              <a:rPr lang="en-GB" sz="1867" dirty="0"/>
              <a:t>Option to </a:t>
            </a:r>
            <a:r>
              <a:rPr lang="en-GB" sz="1867" b="1" dirty="0"/>
              <a:t>start work</a:t>
            </a:r>
            <a:r>
              <a:rPr lang="en-GB" sz="1867" dirty="0"/>
              <a:t> and </a:t>
            </a:r>
            <a:endParaRPr sz="1867" dirty="0"/>
          </a:p>
          <a:p>
            <a:pPr indent="0">
              <a:spcBef>
                <a:spcPts val="1600"/>
              </a:spcBef>
              <a:buNone/>
            </a:pPr>
            <a:r>
              <a:rPr lang="en-GB" sz="1867" dirty="0"/>
              <a:t>track progress</a:t>
            </a:r>
            <a:br>
              <a:rPr lang="en-GB" sz="1867" dirty="0"/>
            </a:br>
            <a:endParaRPr sz="1867" dirty="0"/>
          </a:p>
          <a:p>
            <a:pPr marL="0" indent="0">
              <a:spcBef>
                <a:spcPts val="1600"/>
              </a:spcBef>
              <a:spcAft>
                <a:spcPts val="1600"/>
              </a:spcAft>
              <a:buNone/>
            </a:pPr>
            <a:endParaRPr dirty="0"/>
          </a:p>
        </p:txBody>
      </p:sp>
      <p:pic>
        <p:nvPicPr>
          <p:cNvPr id="368" name="Google Shape;368;p46"/>
          <p:cNvPicPr preferRelativeResize="0"/>
          <p:nvPr/>
        </p:nvPicPr>
        <p:blipFill>
          <a:blip r:embed="rId3">
            <a:alphaModFix/>
          </a:blip>
          <a:stretch>
            <a:fillRect/>
          </a:stretch>
        </p:blipFill>
        <p:spPr>
          <a:xfrm>
            <a:off x="5407742" y="1514168"/>
            <a:ext cx="6540193" cy="4879499"/>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txBox="1">
            <a:spLocks noGrp="1"/>
          </p:cNvSpPr>
          <p:nvPr>
            <p:ph type="title"/>
          </p:nvPr>
        </p:nvSpPr>
        <p:spPr>
          <a:xfrm>
            <a:off x="415600" y="321467"/>
            <a:ext cx="11360800" cy="446400"/>
          </a:xfrm>
          <a:prstGeom prst="rect">
            <a:avLst/>
          </a:prstGeom>
        </p:spPr>
        <p:txBody>
          <a:bodyPr spcFirstLastPara="1" vert="horz" wrap="square" lIns="121900" tIns="121900" rIns="121900" bIns="121900" rtlCol="0" anchor="t" anchorCtr="0">
            <a:noAutofit/>
          </a:bodyPr>
          <a:lstStyle/>
          <a:p>
            <a:pPr>
              <a:buSzPts val="990"/>
            </a:pPr>
            <a:r>
              <a:rPr lang="en-GB" sz="1584"/>
              <a:t>CONTINUE…</a:t>
            </a:r>
            <a:endParaRPr sz="1584"/>
          </a:p>
        </p:txBody>
      </p:sp>
      <p:sp>
        <p:nvSpPr>
          <p:cNvPr id="374" name="Google Shape;374;p47"/>
          <p:cNvSpPr txBox="1">
            <a:spLocks noGrp="1"/>
          </p:cNvSpPr>
          <p:nvPr>
            <p:ph type="body" idx="1"/>
          </p:nvPr>
        </p:nvSpPr>
        <p:spPr>
          <a:xfrm>
            <a:off x="415600" y="767867"/>
            <a:ext cx="11360800" cy="5732800"/>
          </a:xfrm>
          <a:prstGeom prst="rect">
            <a:avLst/>
          </a:prstGeom>
        </p:spPr>
        <p:txBody>
          <a:bodyPr spcFirstLastPara="1" vert="horz" wrap="square" lIns="121900" tIns="121900" rIns="121900" bIns="121900" rtlCol="0" anchor="t" anchorCtr="0">
            <a:noAutofit/>
          </a:bodyPr>
          <a:lstStyle/>
          <a:p>
            <a:pPr marL="0" indent="0">
              <a:lnSpc>
                <a:spcPct val="105000"/>
              </a:lnSpc>
              <a:spcBef>
                <a:spcPts val="1867"/>
              </a:spcBef>
              <a:buClr>
                <a:schemeClr val="dk1"/>
              </a:buClr>
              <a:buSzPts val="1100"/>
              <a:buNone/>
            </a:pPr>
            <a:r>
              <a:rPr lang="en-GB" sz="2000" b="1"/>
              <a:t>4. 🧾 </a:t>
            </a:r>
            <a:r>
              <a:rPr lang="en-GB" sz="1867" b="1">
                <a:latin typeface="Arial"/>
                <a:ea typeface="Arial"/>
                <a:cs typeface="Arial"/>
                <a:sym typeface="Arial"/>
              </a:rPr>
              <a:t>Earnings Overview</a:t>
            </a:r>
            <a:endParaRPr sz="1867" b="1">
              <a:latin typeface="Arial"/>
              <a:ea typeface="Arial"/>
              <a:cs typeface="Arial"/>
              <a:sym typeface="Arial"/>
            </a:endParaRPr>
          </a:p>
          <a:p>
            <a:pPr marL="0" indent="0">
              <a:lnSpc>
                <a:spcPct val="100000"/>
              </a:lnSpc>
              <a:spcBef>
                <a:spcPts val="533"/>
              </a:spcBef>
              <a:buNone/>
            </a:pPr>
            <a:r>
              <a:rPr lang="en-GB" sz="1467" b="1">
                <a:latin typeface="Arial"/>
                <a:ea typeface="Arial"/>
                <a:cs typeface="Arial"/>
                <a:sym typeface="Arial"/>
              </a:rPr>
              <a:t>Functionality:</a:t>
            </a:r>
            <a:br>
              <a:rPr lang="en-GB" sz="1467" b="1">
                <a:latin typeface="Arial"/>
                <a:ea typeface="Arial"/>
                <a:cs typeface="Arial"/>
                <a:sym typeface="Arial"/>
              </a:rPr>
            </a:br>
            <a:r>
              <a:rPr lang="en-GB" sz="1467">
                <a:latin typeface="Arial"/>
                <a:ea typeface="Arial"/>
                <a:cs typeface="Arial"/>
                <a:sym typeface="Arial"/>
              </a:rPr>
              <a:t> </a:t>
            </a:r>
            <a:r>
              <a:rPr lang="en-GB" sz="1600">
                <a:latin typeface="Arial"/>
                <a:ea typeface="Arial"/>
                <a:cs typeface="Arial"/>
                <a:sym typeface="Arial"/>
              </a:rPr>
              <a:t>Freelancers can efficiently track their earnings with </a:t>
            </a:r>
            <a:endParaRPr sz="1600">
              <a:latin typeface="Arial"/>
              <a:ea typeface="Arial"/>
              <a:cs typeface="Arial"/>
              <a:sym typeface="Arial"/>
            </a:endParaRPr>
          </a:p>
          <a:p>
            <a:pPr marL="0" indent="0">
              <a:lnSpc>
                <a:spcPct val="100000"/>
              </a:lnSpc>
              <a:buNone/>
            </a:pPr>
            <a:r>
              <a:rPr lang="en-GB" sz="1600">
                <a:latin typeface="Arial"/>
                <a:ea typeface="Arial"/>
                <a:cs typeface="Arial"/>
                <a:sym typeface="Arial"/>
              </a:rPr>
              <a:t>the following features:</a:t>
            </a:r>
            <a:endParaRPr sz="1600">
              <a:latin typeface="Arial"/>
              <a:ea typeface="Arial"/>
              <a:cs typeface="Arial"/>
              <a:sym typeface="Arial"/>
            </a:endParaRPr>
          </a:p>
          <a:p>
            <a:pPr marL="0" indent="0">
              <a:lnSpc>
                <a:spcPct val="100000"/>
              </a:lnSpc>
              <a:buNone/>
            </a:pPr>
            <a:endParaRPr sz="1600">
              <a:latin typeface="Arial"/>
              <a:ea typeface="Arial"/>
              <a:cs typeface="Arial"/>
              <a:sym typeface="Arial"/>
            </a:endParaRPr>
          </a:p>
          <a:p>
            <a:pPr indent="-406390">
              <a:lnSpc>
                <a:spcPct val="100000"/>
              </a:lnSpc>
              <a:buClr>
                <a:schemeClr val="lt1"/>
              </a:buClr>
              <a:buSzPts val="1200"/>
              <a:buFont typeface="Arial"/>
              <a:buChar char="●"/>
            </a:pPr>
            <a:r>
              <a:rPr lang="en-GB" sz="1600">
                <a:latin typeface="Arial"/>
                <a:ea typeface="Arial"/>
                <a:cs typeface="Arial"/>
                <a:sym typeface="Arial"/>
              </a:rPr>
              <a:t>View total earnings from completed projects</a:t>
            </a:r>
            <a:br>
              <a:rPr lang="en-GB" sz="1600">
                <a:latin typeface="Arial"/>
                <a:ea typeface="Arial"/>
                <a:cs typeface="Arial"/>
                <a:sym typeface="Arial"/>
              </a:rPr>
            </a:br>
            <a:endParaRPr sz="1600">
              <a:latin typeface="Arial"/>
              <a:ea typeface="Arial"/>
              <a:cs typeface="Arial"/>
              <a:sym typeface="Arial"/>
            </a:endParaRPr>
          </a:p>
          <a:p>
            <a:pPr indent="-406390">
              <a:lnSpc>
                <a:spcPct val="100000"/>
              </a:lnSpc>
              <a:buClr>
                <a:schemeClr val="lt1"/>
              </a:buClr>
              <a:buSzPts val="1200"/>
              <a:buFont typeface="Arial"/>
              <a:buChar char="●"/>
            </a:pPr>
            <a:r>
              <a:rPr lang="en-GB" sz="1600">
                <a:latin typeface="Arial"/>
                <a:ea typeface="Arial"/>
                <a:cs typeface="Arial"/>
                <a:sym typeface="Arial"/>
              </a:rPr>
              <a:t>Track pending payments awaiting client approval</a:t>
            </a:r>
            <a:br>
              <a:rPr lang="en-GB" sz="1600">
                <a:latin typeface="Arial"/>
                <a:ea typeface="Arial"/>
                <a:cs typeface="Arial"/>
                <a:sym typeface="Arial"/>
              </a:rPr>
            </a:br>
            <a:endParaRPr sz="1600">
              <a:latin typeface="Arial"/>
              <a:ea typeface="Arial"/>
              <a:cs typeface="Arial"/>
              <a:sym typeface="Arial"/>
            </a:endParaRPr>
          </a:p>
          <a:p>
            <a:pPr indent="-406390">
              <a:lnSpc>
                <a:spcPct val="100000"/>
              </a:lnSpc>
              <a:buClr>
                <a:schemeClr val="lt1"/>
              </a:buClr>
              <a:buSzPts val="1200"/>
              <a:buFont typeface="Arial"/>
              <a:buChar char="●"/>
            </a:pPr>
            <a:r>
              <a:rPr lang="en-GB" sz="1600">
                <a:latin typeface="Arial"/>
                <a:ea typeface="Arial"/>
                <a:cs typeface="Arial"/>
                <a:sym typeface="Arial"/>
              </a:rPr>
              <a:t>Monitor payment release dates and transaction </a:t>
            </a:r>
            <a:endParaRPr sz="1600">
              <a:latin typeface="Arial"/>
              <a:ea typeface="Arial"/>
              <a:cs typeface="Arial"/>
              <a:sym typeface="Arial"/>
            </a:endParaRPr>
          </a:p>
          <a:p>
            <a:pPr indent="0">
              <a:lnSpc>
                <a:spcPct val="100000"/>
              </a:lnSpc>
              <a:buNone/>
            </a:pPr>
            <a:r>
              <a:rPr lang="en-GB" sz="1600">
                <a:latin typeface="Arial"/>
                <a:ea typeface="Arial"/>
                <a:cs typeface="Arial"/>
                <a:sym typeface="Arial"/>
              </a:rPr>
              <a:t>history</a:t>
            </a:r>
            <a:br>
              <a:rPr lang="en-GB" sz="1600">
                <a:latin typeface="Arial"/>
                <a:ea typeface="Arial"/>
                <a:cs typeface="Arial"/>
                <a:sym typeface="Arial"/>
              </a:rPr>
            </a:br>
            <a:endParaRPr sz="1600">
              <a:latin typeface="Arial"/>
              <a:ea typeface="Arial"/>
              <a:cs typeface="Arial"/>
              <a:sym typeface="Arial"/>
            </a:endParaRPr>
          </a:p>
          <a:p>
            <a:pPr marL="0" indent="0">
              <a:lnSpc>
                <a:spcPct val="100000"/>
              </a:lnSpc>
              <a:buNone/>
            </a:pPr>
            <a:r>
              <a:rPr lang="en-GB" sz="1600" b="1">
                <a:latin typeface="Arial"/>
                <a:ea typeface="Arial"/>
                <a:cs typeface="Arial"/>
                <a:sym typeface="Arial"/>
              </a:rPr>
              <a:t>Benefits:</a:t>
            </a:r>
            <a:endParaRPr sz="1600" b="1">
              <a:latin typeface="Arial"/>
              <a:ea typeface="Arial"/>
              <a:cs typeface="Arial"/>
              <a:sym typeface="Arial"/>
            </a:endParaRPr>
          </a:p>
          <a:p>
            <a:pPr indent="-406390">
              <a:lnSpc>
                <a:spcPct val="100000"/>
              </a:lnSpc>
              <a:buClr>
                <a:schemeClr val="lt1"/>
              </a:buClr>
              <a:buSzPts val="1200"/>
              <a:buFont typeface="Arial"/>
              <a:buChar char="●"/>
            </a:pPr>
            <a:r>
              <a:rPr lang="en-GB" sz="1600">
                <a:latin typeface="Arial"/>
                <a:ea typeface="Arial"/>
                <a:cs typeface="Arial"/>
                <a:sym typeface="Arial"/>
              </a:rPr>
              <a:t>Transparent and structured payout system</a:t>
            </a:r>
            <a:br>
              <a:rPr lang="en-GB" sz="1600">
                <a:latin typeface="Arial"/>
                <a:ea typeface="Arial"/>
                <a:cs typeface="Arial"/>
                <a:sym typeface="Arial"/>
              </a:rPr>
            </a:br>
            <a:endParaRPr sz="1600">
              <a:latin typeface="Arial"/>
              <a:ea typeface="Arial"/>
              <a:cs typeface="Arial"/>
              <a:sym typeface="Arial"/>
            </a:endParaRPr>
          </a:p>
          <a:p>
            <a:pPr indent="-406390">
              <a:lnSpc>
                <a:spcPct val="100000"/>
              </a:lnSpc>
              <a:buClr>
                <a:schemeClr val="lt1"/>
              </a:buClr>
              <a:buSzPts val="1200"/>
              <a:buFont typeface="Arial"/>
              <a:buChar char="●"/>
            </a:pPr>
            <a:r>
              <a:rPr lang="en-GB" sz="1600">
                <a:latin typeface="Arial"/>
                <a:ea typeface="Arial"/>
                <a:cs typeface="Arial"/>
                <a:sym typeface="Arial"/>
              </a:rPr>
              <a:t>Ensures freelancers receive timely payments </a:t>
            </a:r>
            <a:endParaRPr sz="1600">
              <a:latin typeface="Arial"/>
              <a:ea typeface="Arial"/>
              <a:cs typeface="Arial"/>
              <a:sym typeface="Arial"/>
            </a:endParaRPr>
          </a:p>
          <a:p>
            <a:pPr indent="0">
              <a:lnSpc>
                <a:spcPct val="100000"/>
              </a:lnSpc>
              <a:buNone/>
            </a:pPr>
            <a:r>
              <a:rPr lang="en-GB" sz="1600">
                <a:latin typeface="Arial"/>
                <a:ea typeface="Arial"/>
                <a:cs typeface="Arial"/>
                <a:sym typeface="Arial"/>
              </a:rPr>
              <a:t>for their work</a:t>
            </a:r>
            <a:br>
              <a:rPr lang="en-GB" sz="1600">
                <a:latin typeface="Arial"/>
                <a:ea typeface="Arial"/>
                <a:cs typeface="Arial"/>
                <a:sym typeface="Arial"/>
              </a:rPr>
            </a:br>
            <a:endParaRPr sz="1600">
              <a:latin typeface="Arial"/>
              <a:ea typeface="Arial"/>
              <a:cs typeface="Arial"/>
              <a:sym typeface="Arial"/>
            </a:endParaRPr>
          </a:p>
          <a:p>
            <a:pPr indent="-406390">
              <a:lnSpc>
                <a:spcPct val="100000"/>
              </a:lnSpc>
              <a:buClr>
                <a:schemeClr val="lt1"/>
              </a:buClr>
              <a:buSzPts val="1200"/>
              <a:buFont typeface="Arial"/>
              <a:buChar char="●"/>
            </a:pPr>
            <a:r>
              <a:rPr lang="en-GB" sz="1600">
                <a:latin typeface="Arial"/>
                <a:ea typeface="Arial"/>
                <a:cs typeface="Arial"/>
                <a:sym typeface="Arial"/>
              </a:rPr>
              <a:t>Provides a clear breakdown of completed </a:t>
            </a:r>
            <a:endParaRPr sz="1600">
              <a:latin typeface="Arial"/>
              <a:ea typeface="Arial"/>
              <a:cs typeface="Arial"/>
              <a:sym typeface="Arial"/>
            </a:endParaRPr>
          </a:p>
          <a:p>
            <a:pPr indent="0">
              <a:lnSpc>
                <a:spcPct val="100000"/>
              </a:lnSpc>
              <a:buNone/>
            </a:pPr>
            <a:r>
              <a:rPr lang="en-GB" sz="1600">
                <a:latin typeface="Arial"/>
                <a:ea typeface="Arial"/>
                <a:cs typeface="Arial"/>
                <a:sym typeface="Arial"/>
              </a:rPr>
              <a:t>and pending earnings</a:t>
            </a:r>
            <a:endParaRPr sz="1600">
              <a:latin typeface="Arial"/>
              <a:ea typeface="Arial"/>
              <a:cs typeface="Arial"/>
              <a:sym typeface="Arial"/>
            </a:endParaRPr>
          </a:p>
          <a:p>
            <a:pPr marL="0" indent="0">
              <a:lnSpc>
                <a:spcPct val="105000"/>
              </a:lnSpc>
              <a:spcBef>
                <a:spcPts val="1867"/>
              </a:spcBef>
              <a:buClr>
                <a:schemeClr val="dk1"/>
              </a:buClr>
              <a:buSzPts val="1100"/>
              <a:buNone/>
            </a:pPr>
            <a:endParaRPr sz="2000" b="1"/>
          </a:p>
          <a:p>
            <a:pPr marL="0" indent="0">
              <a:lnSpc>
                <a:spcPct val="105000"/>
              </a:lnSpc>
              <a:spcBef>
                <a:spcPts val="533"/>
              </a:spcBef>
              <a:spcAft>
                <a:spcPts val="1600"/>
              </a:spcAft>
              <a:buNone/>
            </a:pPr>
            <a:endParaRPr sz="2667"/>
          </a:p>
        </p:txBody>
      </p:sp>
      <p:pic>
        <p:nvPicPr>
          <p:cNvPr id="375" name="Google Shape;375;p47"/>
          <p:cNvPicPr preferRelativeResize="0"/>
          <p:nvPr/>
        </p:nvPicPr>
        <p:blipFill>
          <a:blip r:embed="rId3">
            <a:alphaModFix/>
          </a:blip>
          <a:stretch>
            <a:fillRect/>
          </a:stretch>
        </p:blipFill>
        <p:spPr>
          <a:xfrm>
            <a:off x="5697134" y="642933"/>
            <a:ext cx="6232933" cy="542926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8"/>
          <p:cNvSpPr txBox="1">
            <a:spLocks noGrp="1"/>
          </p:cNvSpPr>
          <p:nvPr>
            <p:ph type="title"/>
          </p:nvPr>
        </p:nvSpPr>
        <p:spPr>
          <a:xfrm>
            <a:off x="415600" y="321467"/>
            <a:ext cx="11360800" cy="535600"/>
          </a:xfrm>
          <a:prstGeom prst="rect">
            <a:avLst/>
          </a:prstGeom>
        </p:spPr>
        <p:txBody>
          <a:bodyPr spcFirstLastPara="1" vert="horz" wrap="square" lIns="121900" tIns="121900" rIns="121900" bIns="121900" rtlCol="0" anchor="t" anchorCtr="0">
            <a:noAutofit/>
          </a:bodyPr>
          <a:lstStyle/>
          <a:p>
            <a:pPr>
              <a:buSzPts val="990"/>
            </a:pPr>
            <a:r>
              <a:rPr lang="en-GB" sz="1584"/>
              <a:t>CONTINUE…</a:t>
            </a:r>
            <a:endParaRPr sz="1584"/>
          </a:p>
        </p:txBody>
      </p:sp>
      <p:sp>
        <p:nvSpPr>
          <p:cNvPr id="381" name="Google Shape;381;p48"/>
          <p:cNvSpPr txBox="1">
            <a:spLocks noGrp="1"/>
          </p:cNvSpPr>
          <p:nvPr>
            <p:ph type="body" idx="1"/>
          </p:nvPr>
        </p:nvSpPr>
        <p:spPr>
          <a:xfrm>
            <a:off x="415600" y="857067"/>
            <a:ext cx="11360800" cy="5536800"/>
          </a:xfrm>
          <a:prstGeom prst="rect">
            <a:avLst/>
          </a:prstGeom>
        </p:spPr>
        <p:txBody>
          <a:bodyPr spcFirstLastPara="1" vert="horz" wrap="square" lIns="121900" tIns="121900" rIns="121900" bIns="121900" rtlCol="0" anchor="t" anchorCtr="0">
            <a:noAutofit/>
          </a:bodyPr>
          <a:lstStyle/>
          <a:p>
            <a:pPr marL="0" indent="0">
              <a:lnSpc>
                <a:spcPct val="95000"/>
              </a:lnSpc>
              <a:spcBef>
                <a:spcPts val="1867"/>
              </a:spcBef>
              <a:buClr>
                <a:schemeClr val="dk1"/>
              </a:buClr>
              <a:buSzPts val="1100"/>
              <a:buNone/>
            </a:pPr>
            <a:r>
              <a:rPr lang="en-GB" sz="1400" b="1" dirty="0"/>
              <a:t>5. 📋 View Completed Projects</a:t>
            </a:r>
            <a:endParaRPr sz="1400" b="1" dirty="0"/>
          </a:p>
          <a:p>
            <a:pPr marL="0" indent="0">
              <a:lnSpc>
                <a:spcPct val="95000"/>
              </a:lnSpc>
              <a:spcBef>
                <a:spcPts val="1600"/>
              </a:spcBef>
              <a:buClr>
                <a:schemeClr val="dk1"/>
              </a:buClr>
              <a:buSzPts val="1100"/>
              <a:buNone/>
            </a:pPr>
            <a:r>
              <a:rPr lang="en-GB" sz="1400" b="1" dirty="0"/>
              <a:t>Functionality:</a:t>
            </a:r>
            <a:endParaRPr sz="1400" b="1" dirty="0"/>
          </a:p>
          <a:p>
            <a:pPr indent="-406390">
              <a:lnSpc>
                <a:spcPct val="95000"/>
              </a:lnSpc>
              <a:spcBef>
                <a:spcPts val="1600"/>
              </a:spcBef>
              <a:buClr>
                <a:schemeClr val="lt1"/>
              </a:buClr>
              <a:buSzPts val="1200"/>
            </a:pPr>
            <a:r>
              <a:rPr lang="en-GB" sz="1400" dirty="0"/>
              <a:t>Freelancers can access a list of all </a:t>
            </a:r>
            <a:r>
              <a:rPr lang="en-GB" sz="1400" b="1" dirty="0"/>
              <a:t>projects marked as completed</a:t>
            </a:r>
            <a:br>
              <a:rPr lang="en-GB" sz="1400" b="1" dirty="0"/>
            </a:br>
            <a:endParaRPr sz="1400" b="1" dirty="0"/>
          </a:p>
          <a:p>
            <a:pPr indent="-406390">
              <a:lnSpc>
                <a:spcPct val="95000"/>
              </a:lnSpc>
              <a:buClr>
                <a:schemeClr val="lt1"/>
              </a:buClr>
              <a:buSzPts val="1200"/>
            </a:pPr>
            <a:r>
              <a:rPr lang="en-GB" sz="1400" dirty="0"/>
              <a:t>Each project displays:</a:t>
            </a:r>
            <a:br>
              <a:rPr lang="en-GB" sz="1400" dirty="0"/>
            </a:br>
            <a:endParaRPr sz="1400" dirty="0"/>
          </a:p>
          <a:p>
            <a:pPr lvl="1" indent="-406390">
              <a:lnSpc>
                <a:spcPct val="95000"/>
              </a:lnSpc>
              <a:buClr>
                <a:schemeClr val="lt1"/>
              </a:buClr>
              <a:buSzPts val="1200"/>
            </a:pPr>
            <a:r>
              <a:rPr lang="en-GB" sz="1400" dirty="0"/>
              <a:t>Client feedback</a:t>
            </a:r>
            <a:br>
              <a:rPr lang="en-GB" sz="1400" dirty="0"/>
            </a:br>
            <a:endParaRPr sz="1400" dirty="0"/>
          </a:p>
          <a:p>
            <a:pPr lvl="1" indent="-406390">
              <a:lnSpc>
                <a:spcPct val="95000"/>
              </a:lnSpc>
              <a:buClr>
                <a:schemeClr val="lt1"/>
              </a:buClr>
              <a:buSzPts val="1200"/>
            </a:pPr>
            <a:r>
              <a:rPr lang="en-GB" sz="1400" dirty="0"/>
              <a:t>Ratings</a:t>
            </a:r>
            <a:br>
              <a:rPr lang="en-GB" sz="1400" dirty="0"/>
            </a:br>
            <a:endParaRPr sz="1400" dirty="0"/>
          </a:p>
          <a:p>
            <a:pPr lvl="1" indent="-406390">
              <a:lnSpc>
                <a:spcPct val="95000"/>
              </a:lnSpc>
              <a:buClr>
                <a:schemeClr val="lt1"/>
              </a:buClr>
              <a:buSzPts val="1200"/>
            </a:pPr>
            <a:r>
              <a:rPr lang="en-GB" sz="1400" dirty="0"/>
              <a:t>Payment status (if applicable)</a:t>
            </a:r>
            <a:br>
              <a:rPr lang="en-GB" sz="1400" dirty="0"/>
            </a:br>
            <a:endParaRPr sz="1400" dirty="0"/>
          </a:p>
          <a:p>
            <a:pPr lvl="1" indent="-406390">
              <a:lnSpc>
                <a:spcPct val="95000"/>
              </a:lnSpc>
              <a:buClr>
                <a:schemeClr val="lt1"/>
              </a:buClr>
              <a:buSzPts val="1200"/>
            </a:pPr>
            <a:r>
              <a:rPr lang="en-GB" sz="1400" dirty="0"/>
              <a:t>Downloadable copy of final submission (optional)</a:t>
            </a:r>
            <a:br>
              <a:rPr lang="en-GB" sz="1400" dirty="0"/>
            </a:br>
            <a:endParaRPr sz="1400" dirty="0"/>
          </a:p>
          <a:p>
            <a:pPr marL="0" indent="0">
              <a:lnSpc>
                <a:spcPct val="95000"/>
              </a:lnSpc>
              <a:spcBef>
                <a:spcPts val="1600"/>
              </a:spcBef>
              <a:buClr>
                <a:schemeClr val="dk1"/>
              </a:buClr>
              <a:buSzPts val="1100"/>
              <a:buNone/>
            </a:pPr>
            <a:r>
              <a:rPr lang="en-GB" sz="1400" b="1" dirty="0"/>
              <a:t>Benefits:</a:t>
            </a:r>
            <a:endParaRPr sz="1400" b="1" dirty="0"/>
          </a:p>
          <a:p>
            <a:pPr indent="-406390">
              <a:lnSpc>
                <a:spcPct val="95000"/>
              </a:lnSpc>
              <a:spcBef>
                <a:spcPts val="1600"/>
              </a:spcBef>
              <a:buClr>
                <a:schemeClr val="lt1"/>
              </a:buClr>
              <a:buSzPts val="1200"/>
            </a:pPr>
            <a:r>
              <a:rPr lang="en-GB" sz="1400" dirty="0"/>
              <a:t>Acts as a </a:t>
            </a:r>
            <a:r>
              <a:rPr lang="en-GB" sz="1400" b="1" dirty="0"/>
              <a:t>portfolio</a:t>
            </a:r>
            <a:r>
              <a:rPr lang="en-GB" sz="1400" dirty="0"/>
              <a:t> of past work</a:t>
            </a:r>
            <a:br>
              <a:rPr lang="en-GB" sz="1400" dirty="0"/>
            </a:br>
            <a:endParaRPr sz="1400" dirty="0"/>
          </a:p>
          <a:p>
            <a:pPr indent="-406390">
              <a:lnSpc>
                <a:spcPct val="95000"/>
              </a:lnSpc>
              <a:buClr>
                <a:schemeClr val="lt1"/>
              </a:buClr>
              <a:buSzPts val="1200"/>
            </a:pPr>
            <a:r>
              <a:rPr lang="en-GB" sz="1400" dirty="0"/>
              <a:t>Helps in profile credibility for future applications</a:t>
            </a:r>
            <a:endParaRPr sz="1400" dirty="0"/>
          </a:p>
          <a:p>
            <a:pPr marL="0" indent="0">
              <a:lnSpc>
                <a:spcPct val="95000"/>
              </a:lnSpc>
              <a:spcBef>
                <a:spcPts val="1600"/>
              </a:spcBef>
              <a:spcAft>
                <a:spcPts val="1600"/>
              </a:spcAft>
              <a:buNone/>
            </a:pPr>
            <a:endParaRPr sz="1400" dirty="0"/>
          </a:p>
        </p:txBody>
      </p:sp>
      <p:pic>
        <p:nvPicPr>
          <p:cNvPr id="3" name="Picture 2">
            <a:extLst>
              <a:ext uri="{FF2B5EF4-FFF2-40B4-BE49-F238E27FC236}">
                <a16:creationId xmlns:a16="http://schemas.microsoft.com/office/drawing/2014/main" id="{D04F17FE-6221-901F-E3CD-DD7D4DA546B4}"/>
              </a:ext>
            </a:extLst>
          </p:cNvPr>
          <p:cNvPicPr>
            <a:picLocks noChangeAspect="1"/>
          </p:cNvPicPr>
          <p:nvPr/>
        </p:nvPicPr>
        <p:blipFill>
          <a:blip r:embed="rId3"/>
          <a:stretch>
            <a:fillRect/>
          </a:stretch>
        </p:blipFill>
        <p:spPr>
          <a:xfrm>
            <a:off x="7049729" y="943897"/>
            <a:ext cx="4906298" cy="524059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415600" y="321467"/>
            <a:ext cx="11360800" cy="464400"/>
          </a:xfrm>
          <a:prstGeom prst="rect">
            <a:avLst/>
          </a:prstGeom>
        </p:spPr>
        <p:txBody>
          <a:bodyPr spcFirstLastPara="1" vert="horz" wrap="square" lIns="121900" tIns="121900" rIns="121900" bIns="121900" rtlCol="0" anchor="t" anchorCtr="0">
            <a:noAutofit/>
          </a:bodyPr>
          <a:lstStyle/>
          <a:p>
            <a:pPr>
              <a:buSzPts val="990"/>
            </a:pPr>
            <a:r>
              <a:rPr lang="en-GB" sz="1584"/>
              <a:t>CONTINUE…</a:t>
            </a:r>
            <a:endParaRPr sz="1584"/>
          </a:p>
        </p:txBody>
      </p:sp>
      <p:sp>
        <p:nvSpPr>
          <p:cNvPr id="387" name="Google Shape;387;p49"/>
          <p:cNvSpPr txBox="1">
            <a:spLocks noGrp="1"/>
          </p:cNvSpPr>
          <p:nvPr>
            <p:ph type="body" idx="1"/>
          </p:nvPr>
        </p:nvSpPr>
        <p:spPr>
          <a:xfrm>
            <a:off x="415600" y="714367"/>
            <a:ext cx="11360800" cy="5786400"/>
          </a:xfrm>
          <a:prstGeom prst="rect">
            <a:avLst/>
          </a:prstGeom>
        </p:spPr>
        <p:txBody>
          <a:bodyPr spcFirstLastPara="1" vert="horz" wrap="square" lIns="121900" tIns="121900" rIns="121900" bIns="121900" rtlCol="0" anchor="t" anchorCtr="0">
            <a:noAutofit/>
          </a:bodyPr>
          <a:lstStyle/>
          <a:p>
            <a:pPr marL="0" indent="0">
              <a:lnSpc>
                <a:spcPct val="95000"/>
              </a:lnSpc>
              <a:spcBef>
                <a:spcPts val="1867"/>
              </a:spcBef>
              <a:buClr>
                <a:schemeClr val="dk1"/>
              </a:buClr>
              <a:buSzPts val="935"/>
              <a:buNone/>
            </a:pPr>
            <a:r>
              <a:rPr lang="en-GB" sz="1740" b="1"/>
              <a:t>6. ✏️ Edit Freelancer Profile</a:t>
            </a:r>
            <a:endParaRPr sz="1740" b="1"/>
          </a:p>
          <a:p>
            <a:pPr marL="0" indent="0">
              <a:lnSpc>
                <a:spcPct val="95000"/>
              </a:lnSpc>
              <a:spcBef>
                <a:spcPts val="1600"/>
              </a:spcBef>
              <a:buClr>
                <a:schemeClr val="dk1"/>
              </a:buClr>
              <a:buSzPts val="935"/>
              <a:buNone/>
            </a:pPr>
            <a:r>
              <a:rPr lang="en-GB" sz="1513" b="1"/>
              <a:t>Functionality:</a:t>
            </a:r>
            <a:endParaRPr sz="1513" b="1"/>
          </a:p>
          <a:p>
            <a:pPr indent="-400886">
              <a:lnSpc>
                <a:spcPct val="95000"/>
              </a:lnSpc>
              <a:spcBef>
                <a:spcPts val="1600"/>
              </a:spcBef>
              <a:buClr>
                <a:schemeClr val="lt1"/>
              </a:buClr>
              <a:buSzPts val="1135"/>
            </a:pPr>
            <a:r>
              <a:rPr lang="en-GB" sz="1513"/>
              <a:t>Freelancers can manage and </a:t>
            </a:r>
            <a:endParaRPr sz="1513"/>
          </a:p>
          <a:p>
            <a:pPr indent="0">
              <a:lnSpc>
                <a:spcPct val="95000"/>
              </a:lnSpc>
              <a:spcBef>
                <a:spcPts val="1600"/>
              </a:spcBef>
              <a:buNone/>
            </a:pPr>
            <a:r>
              <a:rPr lang="en-GB" sz="1513"/>
              <a:t>update their profiles including:</a:t>
            </a:r>
            <a:br>
              <a:rPr lang="en-GB" sz="1513"/>
            </a:br>
            <a:endParaRPr sz="1513"/>
          </a:p>
          <a:p>
            <a:pPr lvl="1" indent="-400886">
              <a:lnSpc>
                <a:spcPct val="95000"/>
              </a:lnSpc>
              <a:spcBef>
                <a:spcPts val="1600"/>
              </a:spcBef>
              <a:buClr>
                <a:schemeClr val="lt1"/>
              </a:buClr>
              <a:buSzPts val="1135"/>
            </a:pPr>
            <a:r>
              <a:rPr lang="en-GB" sz="1513"/>
              <a:t>Name, email, contact info</a:t>
            </a:r>
            <a:br>
              <a:rPr lang="en-GB" sz="1513"/>
            </a:br>
            <a:endParaRPr sz="1513"/>
          </a:p>
          <a:p>
            <a:pPr lvl="1" indent="-400886">
              <a:lnSpc>
                <a:spcPct val="95000"/>
              </a:lnSpc>
              <a:buClr>
                <a:schemeClr val="lt1"/>
              </a:buClr>
              <a:buSzPts val="1135"/>
            </a:pPr>
            <a:r>
              <a:rPr lang="en-GB" sz="1513"/>
              <a:t>Bio / About section</a:t>
            </a:r>
            <a:br>
              <a:rPr lang="en-GB" sz="1513"/>
            </a:br>
            <a:endParaRPr sz="1513"/>
          </a:p>
          <a:p>
            <a:pPr lvl="1" indent="-400886">
              <a:lnSpc>
                <a:spcPct val="95000"/>
              </a:lnSpc>
              <a:buClr>
                <a:schemeClr val="lt1"/>
              </a:buClr>
              <a:buSzPts val="1135"/>
            </a:pPr>
            <a:r>
              <a:rPr lang="en-GB" sz="1513"/>
              <a:t>Skills &amp; services offered</a:t>
            </a:r>
            <a:br>
              <a:rPr lang="en-GB" sz="1513"/>
            </a:br>
            <a:endParaRPr sz="1513"/>
          </a:p>
          <a:p>
            <a:pPr lvl="1" indent="-400886">
              <a:lnSpc>
                <a:spcPct val="95000"/>
              </a:lnSpc>
              <a:buClr>
                <a:schemeClr val="lt1"/>
              </a:buClr>
              <a:buSzPts val="1135"/>
            </a:pPr>
            <a:r>
              <a:rPr lang="en-GB" sz="1513"/>
              <a:t>Profile picture</a:t>
            </a:r>
            <a:br>
              <a:rPr lang="en-GB" sz="1513"/>
            </a:br>
            <a:endParaRPr sz="1513"/>
          </a:p>
          <a:p>
            <a:pPr lvl="1" indent="-400886">
              <a:lnSpc>
                <a:spcPct val="95000"/>
              </a:lnSpc>
              <a:buClr>
                <a:schemeClr val="lt1"/>
              </a:buClr>
              <a:buSzPts val="1135"/>
            </a:pPr>
            <a:r>
              <a:rPr lang="en-GB" sz="1513"/>
              <a:t>Resume or portfolio links</a:t>
            </a:r>
            <a:br>
              <a:rPr lang="en-GB" sz="1513"/>
            </a:br>
            <a:endParaRPr sz="1513"/>
          </a:p>
          <a:p>
            <a:pPr marL="0" indent="0">
              <a:lnSpc>
                <a:spcPct val="95000"/>
              </a:lnSpc>
              <a:spcBef>
                <a:spcPts val="1600"/>
              </a:spcBef>
              <a:buClr>
                <a:schemeClr val="dk1"/>
              </a:buClr>
              <a:buSzPts val="935"/>
              <a:buNone/>
            </a:pPr>
            <a:r>
              <a:rPr lang="en-GB" sz="1513" b="1"/>
              <a:t>Benefits:</a:t>
            </a:r>
            <a:endParaRPr sz="1513" b="1"/>
          </a:p>
          <a:p>
            <a:pPr indent="-400886">
              <a:lnSpc>
                <a:spcPct val="95000"/>
              </a:lnSpc>
              <a:spcBef>
                <a:spcPts val="1600"/>
              </a:spcBef>
              <a:buClr>
                <a:schemeClr val="lt1"/>
              </a:buClr>
              <a:buSzPts val="1135"/>
            </a:pPr>
            <a:r>
              <a:rPr lang="en-GB" sz="1513"/>
              <a:t>Keeps their profile attractive to clients</a:t>
            </a:r>
            <a:br>
              <a:rPr lang="en-GB" sz="1513"/>
            </a:br>
            <a:endParaRPr sz="1513"/>
          </a:p>
          <a:p>
            <a:pPr indent="-400886">
              <a:lnSpc>
                <a:spcPct val="95000"/>
              </a:lnSpc>
              <a:buClr>
                <a:schemeClr val="lt1"/>
              </a:buClr>
              <a:buSzPts val="1135"/>
            </a:pPr>
            <a:r>
              <a:rPr lang="en-GB" sz="1513"/>
              <a:t>Increases chances of being hired</a:t>
            </a:r>
            <a:br>
              <a:rPr lang="en-GB" sz="1513"/>
            </a:br>
            <a:endParaRPr sz="1513"/>
          </a:p>
          <a:p>
            <a:pPr marL="0" indent="0">
              <a:lnSpc>
                <a:spcPct val="95000"/>
              </a:lnSpc>
              <a:spcBef>
                <a:spcPts val="1600"/>
              </a:spcBef>
              <a:spcAft>
                <a:spcPts val="1600"/>
              </a:spcAft>
              <a:buSzPts val="935"/>
              <a:buNone/>
            </a:pPr>
            <a:endParaRPr sz="2705"/>
          </a:p>
        </p:txBody>
      </p:sp>
      <p:pic>
        <p:nvPicPr>
          <p:cNvPr id="388" name="Google Shape;388;p49"/>
          <p:cNvPicPr preferRelativeResize="0"/>
          <p:nvPr/>
        </p:nvPicPr>
        <p:blipFill>
          <a:blip r:embed="rId3">
            <a:alphaModFix/>
          </a:blip>
          <a:stretch>
            <a:fillRect/>
          </a:stretch>
        </p:blipFill>
        <p:spPr>
          <a:xfrm>
            <a:off x="4906297" y="904568"/>
            <a:ext cx="6965804" cy="484616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415600" y="214300"/>
            <a:ext cx="11360800" cy="535600"/>
          </a:xfrm>
          <a:prstGeom prst="rect">
            <a:avLst/>
          </a:prstGeom>
        </p:spPr>
        <p:txBody>
          <a:bodyPr spcFirstLastPara="1" vert="horz" wrap="square" lIns="121900" tIns="121900" rIns="121900" bIns="121900" rtlCol="0" anchor="t" anchorCtr="0">
            <a:noAutofit/>
          </a:bodyPr>
          <a:lstStyle/>
          <a:p>
            <a:pPr>
              <a:buSzPts val="990"/>
            </a:pPr>
            <a:r>
              <a:rPr lang="en-GB" sz="2251"/>
              <a:t>PROBLEM STATEMENT</a:t>
            </a:r>
            <a:endParaRPr sz="2251"/>
          </a:p>
        </p:txBody>
      </p:sp>
      <p:sp>
        <p:nvSpPr>
          <p:cNvPr id="147" name="Google Shape;147;p15"/>
          <p:cNvSpPr txBox="1">
            <a:spLocks noGrp="1"/>
          </p:cNvSpPr>
          <p:nvPr>
            <p:ph type="body" idx="1"/>
          </p:nvPr>
        </p:nvSpPr>
        <p:spPr>
          <a:xfrm>
            <a:off x="415600" y="857267"/>
            <a:ext cx="11360800" cy="5234400"/>
          </a:xfrm>
          <a:prstGeom prst="rect">
            <a:avLst/>
          </a:prstGeom>
        </p:spPr>
        <p:txBody>
          <a:bodyPr spcFirstLastPara="1" vert="horz" wrap="square" lIns="121900" tIns="121900" rIns="121900" bIns="121900" rtlCol="0" anchor="t" anchorCtr="0">
            <a:normAutofit lnSpcReduction="10000"/>
          </a:bodyPr>
          <a:lstStyle/>
          <a:p>
            <a:pPr>
              <a:lnSpc>
                <a:spcPct val="150000"/>
              </a:lnSpc>
              <a:spcBef>
                <a:spcPts val="1333"/>
              </a:spcBef>
              <a:buChar char="❏"/>
            </a:pPr>
            <a:r>
              <a:rPr lang="en-GB" sz="1733" b="1"/>
              <a:t>Freelancers struggle to find consistent and quality work</a:t>
            </a:r>
            <a:r>
              <a:rPr lang="en-GB" sz="1733"/>
              <a:t>, especially when starting out, due to high competition and lack of visibility on existing platforms.</a:t>
            </a:r>
            <a:endParaRPr sz="1733"/>
          </a:p>
          <a:p>
            <a:pPr>
              <a:lnSpc>
                <a:spcPct val="150000"/>
              </a:lnSpc>
              <a:spcBef>
                <a:spcPts val="1600"/>
              </a:spcBef>
              <a:buChar char="❏"/>
            </a:pPr>
            <a:r>
              <a:rPr lang="en-GB" sz="1733" b="1"/>
              <a:t>Clients face difficulty identifying reliable and skilled freelancers</a:t>
            </a:r>
            <a:r>
              <a:rPr lang="en-GB" sz="1733"/>
              <a:t>, often leading to mismatched hires, delays, or subpar project outcomes.</a:t>
            </a:r>
            <a:endParaRPr sz="1733"/>
          </a:p>
          <a:p>
            <a:pPr>
              <a:lnSpc>
                <a:spcPct val="150000"/>
              </a:lnSpc>
              <a:spcBef>
                <a:spcPts val="1333"/>
              </a:spcBef>
              <a:buChar char="❏"/>
            </a:pPr>
            <a:r>
              <a:rPr lang="en-GB" sz="1733" b="1"/>
              <a:t>Lack of trust and transparency</a:t>
            </a:r>
            <a:r>
              <a:rPr lang="en-GB" sz="1733"/>
              <a:t> due to fake profiles, unverifiable portfolios, and unreliable reviews makes it hard to make informed hiring or project decisions.</a:t>
            </a:r>
            <a:endParaRPr sz="1733"/>
          </a:p>
          <a:p>
            <a:pPr>
              <a:lnSpc>
                <a:spcPct val="150000"/>
              </a:lnSpc>
              <a:spcBef>
                <a:spcPts val="1333"/>
              </a:spcBef>
              <a:buChar char="❏"/>
            </a:pPr>
            <a:r>
              <a:rPr lang="en-GB" sz="1733" b="1"/>
              <a:t>Payment delays and disputes are common</a:t>
            </a:r>
            <a:r>
              <a:rPr lang="en-GB" sz="1733"/>
              <a:t>, with limited protection for either party, leading to frustration and financial risk.</a:t>
            </a:r>
            <a:endParaRPr sz="1733"/>
          </a:p>
          <a:p>
            <a:pPr>
              <a:lnSpc>
                <a:spcPct val="150000"/>
              </a:lnSpc>
              <a:spcBef>
                <a:spcPts val="1333"/>
              </a:spcBef>
              <a:spcAft>
                <a:spcPts val="1600"/>
              </a:spcAft>
              <a:buChar char="❏"/>
            </a:pPr>
            <a:r>
              <a:rPr lang="en-GB" sz="1733" b="1"/>
              <a:t>There is no all-in-one platform</a:t>
            </a:r>
            <a:r>
              <a:rPr lang="en-GB" sz="1733"/>
              <a:t> that seamlessly combines smart talent matching, project management, secure payments, and a supportive community for growth.</a:t>
            </a:r>
            <a:endParaRPr sz="1733"/>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0"/>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GB"/>
              <a:t>CONCLUSION</a:t>
            </a:r>
            <a:endParaRPr/>
          </a:p>
        </p:txBody>
      </p:sp>
      <p:sp>
        <p:nvSpPr>
          <p:cNvPr id="394" name="Google Shape;394;p50"/>
          <p:cNvSpPr txBox="1">
            <a:spLocks noGrp="1"/>
          </p:cNvSpPr>
          <p:nvPr>
            <p:ph type="body" idx="1"/>
          </p:nvPr>
        </p:nvSpPr>
        <p:spPr>
          <a:xfrm>
            <a:off x="415600" y="1536633"/>
            <a:ext cx="11360800" cy="4928400"/>
          </a:xfrm>
          <a:prstGeom prst="rect">
            <a:avLst/>
          </a:prstGeom>
        </p:spPr>
        <p:txBody>
          <a:bodyPr spcFirstLastPara="1" vert="horz" wrap="square" lIns="121900" tIns="121900" rIns="121900" bIns="121900" rtlCol="0" anchor="t" anchorCtr="0">
            <a:noAutofit/>
          </a:bodyPr>
          <a:lstStyle/>
          <a:p>
            <a:pPr marL="0" indent="0">
              <a:spcBef>
                <a:spcPts val="1600"/>
              </a:spcBef>
              <a:buClr>
                <a:schemeClr val="dk1"/>
              </a:buClr>
              <a:buSzPts val="1100"/>
              <a:buNone/>
            </a:pPr>
            <a:r>
              <a:rPr lang="en-GB" sz="2000" b="1"/>
              <a:t>ProConnect</a:t>
            </a:r>
            <a:r>
              <a:rPr lang="en-GB" sz="2000"/>
              <a:t> is more than just a platform — it's a bridge that seamlessly connects talented freelancers with clients seeking quality services. Designed with a user-centric approach, ProConnect empowers </a:t>
            </a:r>
            <a:r>
              <a:rPr lang="en-GB" sz="2000" b="1"/>
              <a:t>clients</a:t>
            </a:r>
            <a:r>
              <a:rPr lang="en-GB" sz="2000"/>
              <a:t> to post projects, manage workflows, and hire the right professionals, while offering </a:t>
            </a:r>
            <a:r>
              <a:rPr lang="en-GB" sz="2000" b="1"/>
              <a:t>freelancers</a:t>
            </a:r>
            <a:r>
              <a:rPr lang="en-GB" sz="2000"/>
              <a:t> a dynamic space to showcase their skills, apply for projects, and grow their careers.</a:t>
            </a:r>
            <a:endParaRPr sz="2000"/>
          </a:p>
          <a:p>
            <a:pPr marL="0" indent="0">
              <a:spcBef>
                <a:spcPts val="1600"/>
              </a:spcBef>
              <a:buClr>
                <a:schemeClr val="dk1"/>
              </a:buClr>
              <a:buSzPts val="1100"/>
              <a:buNone/>
            </a:pPr>
            <a:r>
              <a:rPr lang="en-GB" sz="2000"/>
              <a:t>With dedicated dashboards for clients, freelancers, and administrators, ProConnect ensures smooth communication, transparent transactions, and an efficient project lifecycle. From category-wise project posting and service request handling to analytics and profile management — every feature is built to foster trust, productivity, and professional growth.</a:t>
            </a:r>
            <a:endParaRPr sz="2000"/>
          </a:p>
          <a:p>
            <a:pPr marL="0" indent="0">
              <a:spcBef>
                <a:spcPts val="1600"/>
              </a:spcBef>
              <a:buClr>
                <a:schemeClr val="dk1"/>
              </a:buClr>
              <a:buSzPts val="1100"/>
              <a:buNone/>
            </a:pPr>
            <a:r>
              <a:rPr lang="en-GB" sz="2000"/>
              <a:t>ProConnect aims to revolutionize the freelance marketplace by creating a smart, secure, and scalable environment where work meets opportunity.</a:t>
            </a:r>
            <a:endParaRPr sz="2000"/>
          </a:p>
          <a:p>
            <a:pPr marL="0" indent="0">
              <a:spcBef>
                <a:spcPts val="1600"/>
              </a:spcBef>
              <a:spcAft>
                <a:spcPts val="1600"/>
              </a:spcAft>
              <a:buNone/>
            </a:pPr>
            <a:endParaRPr sz="32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1"/>
          <p:cNvSpPr txBox="1">
            <a:spLocks noGrp="1"/>
          </p:cNvSpPr>
          <p:nvPr>
            <p:ph type="title"/>
          </p:nvPr>
        </p:nvSpPr>
        <p:spPr>
          <a:xfrm>
            <a:off x="415600" y="303600"/>
            <a:ext cx="11360800" cy="571600"/>
          </a:xfrm>
          <a:prstGeom prst="rect">
            <a:avLst/>
          </a:prstGeom>
        </p:spPr>
        <p:txBody>
          <a:bodyPr spcFirstLastPara="1" vert="horz" wrap="square" lIns="121900" tIns="121900" rIns="121900" bIns="121900" rtlCol="0" anchor="t" anchorCtr="0">
            <a:normAutofit fontScale="90000"/>
          </a:bodyPr>
          <a:lstStyle/>
          <a:p>
            <a:r>
              <a:rPr lang="en-GB"/>
              <a:t>REFERENCES</a:t>
            </a:r>
            <a:endParaRPr/>
          </a:p>
        </p:txBody>
      </p:sp>
      <p:sp>
        <p:nvSpPr>
          <p:cNvPr id="400" name="Google Shape;400;p51"/>
          <p:cNvSpPr txBox="1">
            <a:spLocks noGrp="1"/>
          </p:cNvSpPr>
          <p:nvPr>
            <p:ph type="body" idx="1"/>
          </p:nvPr>
        </p:nvSpPr>
        <p:spPr>
          <a:xfrm>
            <a:off x="415600" y="1018000"/>
            <a:ext cx="11360800" cy="5482800"/>
          </a:xfrm>
          <a:prstGeom prst="rect">
            <a:avLst/>
          </a:prstGeom>
        </p:spPr>
        <p:txBody>
          <a:bodyPr spcFirstLastPara="1" vert="horz" wrap="square" lIns="121900" tIns="121900" rIns="121900" bIns="121900" rtlCol="0" anchor="t" anchorCtr="0">
            <a:normAutofit lnSpcReduction="10000"/>
          </a:bodyPr>
          <a:lstStyle/>
          <a:p>
            <a:pPr marL="0" indent="0">
              <a:buClr>
                <a:schemeClr val="dk1"/>
              </a:buClr>
              <a:buSzPts val="1100"/>
              <a:buNone/>
            </a:pPr>
            <a:r>
              <a:rPr lang="en-GB" b="1" dirty="0"/>
              <a:t>Open-Source &amp; Online Projects for Reference</a:t>
            </a:r>
            <a:endParaRPr b="1" dirty="0"/>
          </a:p>
          <a:p>
            <a:pPr marL="0" indent="0">
              <a:spcBef>
                <a:spcPts val="1600"/>
              </a:spcBef>
              <a:buClr>
                <a:schemeClr val="dk1"/>
              </a:buClr>
              <a:buSzPts val="1100"/>
              <a:buNone/>
            </a:pPr>
            <a:r>
              <a:rPr lang="en-GB" dirty="0"/>
              <a:t>⦁	GitHub Open-Source Freelancing Projects – Used to study the architecture of existing freelancing platforms.</a:t>
            </a:r>
            <a:endParaRPr dirty="0"/>
          </a:p>
          <a:p>
            <a:pPr marL="0" indent="0">
              <a:spcBef>
                <a:spcPts val="1600"/>
              </a:spcBef>
              <a:buClr>
                <a:schemeClr val="dk1"/>
              </a:buClr>
              <a:buSzPts val="1100"/>
              <a:buNone/>
            </a:pPr>
            <a:r>
              <a:rPr lang="en-GB" dirty="0"/>
              <a:t>https://github.com</a:t>
            </a:r>
            <a:endParaRPr dirty="0"/>
          </a:p>
          <a:p>
            <a:pPr marL="0" indent="0">
              <a:spcBef>
                <a:spcPts val="1600"/>
              </a:spcBef>
              <a:buClr>
                <a:schemeClr val="dk1"/>
              </a:buClr>
              <a:buSzPts val="1100"/>
              <a:buNone/>
            </a:pPr>
            <a:r>
              <a:rPr lang="en-GB" dirty="0"/>
              <a:t>⦁	Online Freelancing Platform Case Studies – Research papers and real-world examples.</a:t>
            </a:r>
            <a:endParaRPr dirty="0"/>
          </a:p>
          <a:p>
            <a:pPr marL="0" indent="0">
              <a:spcBef>
                <a:spcPts val="1600"/>
              </a:spcBef>
              <a:buClr>
                <a:schemeClr val="dk1"/>
              </a:buClr>
              <a:buSzPts val="1100"/>
              <a:buNone/>
            </a:pPr>
            <a:r>
              <a:rPr lang="en-GB" dirty="0"/>
              <a:t>Upwork</a:t>
            </a:r>
          </a:p>
          <a:p>
            <a:pPr marL="0" indent="0">
              <a:spcBef>
                <a:spcPts val="1600"/>
              </a:spcBef>
              <a:buClr>
                <a:schemeClr val="dk1"/>
              </a:buClr>
              <a:buSzPts val="1100"/>
              <a:buNone/>
            </a:pPr>
            <a:r>
              <a:rPr lang="en-IN" dirty="0"/>
              <a:t>Fiver</a:t>
            </a:r>
          </a:p>
          <a:p>
            <a:pPr marL="0" indent="0">
              <a:spcBef>
                <a:spcPts val="1600"/>
              </a:spcBef>
              <a:buClr>
                <a:schemeClr val="dk1"/>
              </a:buClr>
              <a:buSzPts val="1100"/>
              <a:buNone/>
            </a:pPr>
            <a:r>
              <a:rPr lang="en-IN" dirty="0" err="1"/>
              <a:t>Linkedln</a:t>
            </a:r>
            <a:endParaRPr lang="en-IN" dirty="0"/>
          </a:p>
          <a:p>
            <a:pPr marL="0" indent="0">
              <a:spcBef>
                <a:spcPts val="1600"/>
              </a:spcBef>
              <a:buClr>
                <a:schemeClr val="dk1"/>
              </a:buClr>
              <a:buSzPts val="1100"/>
              <a:buNone/>
            </a:pPr>
            <a:r>
              <a:rPr lang="en-GB" b="1" dirty="0"/>
              <a:t> AI-Based Assistance &amp; Research</a:t>
            </a:r>
            <a:endParaRPr b="1" dirty="0"/>
          </a:p>
          <a:p>
            <a:pPr marL="0" indent="0">
              <a:spcBef>
                <a:spcPts val="1600"/>
              </a:spcBef>
              <a:buClr>
                <a:schemeClr val="dk1"/>
              </a:buClr>
              <a:buSzPts val="1100"/>
              <a:buNone/>
            </a:pPr>
            <a:r>
              <a:rPr lang="en-GB" dirty="0"/>
              <a:t>⦁	ChatGPT (OpenAI) – Used for structuring project documentation, refining explanations, and debugging.</a:t>
            </a:r>
            <a:endParaRPr dirty="0"/>
          </a:p>
          <a:p>
            <a:pPr marL="0" indent="0">
              <a:spcBef>
                <a:spcPts val="1600"/>
              </a:spcBef>
              <a:buClr>
                <a:schemeClr val="dk1"/>
              </a:buClr>
              <a:buSzPts val="1100"/>
              <a:buNone/>
            </a:pPr>
            <a:r>
              <a:rPr lang="en-GB" dirty="0"/>
              <a:t>https://chat.openai.com</a:t>
            </a:r>
            <a:endParaRPr dirty="0"/>
          </a:p>
          <a:p>
            <a:pPr marL="0" indent="0">
              <a:spcBef>
                <a:spcPts val="1600"/>
              </a:spcBef>
              <a:spcAft>
                <a:spcPts val="160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2"/>
          <p:cNvSpPr txBox="1">
            <a:spLocks noGrp="1"/>
          </p:cNvSpPr>
          <p:nvPr>
            <p:ph type="title"/>
          </p:nvPr>
        </p:nvSpPr>
        <p:spPr>
          <a:xfrm>
            <a:off x="415600" y="285767"/>
            <a:ext cx="11360800" cy="357200"/>
          </a:xfrm>
          <a:prstGeom prst="rect">
            <a:avLst/>
          </a:prstGeom>
        </p:spPr>
        <p:txBody>
          <a:bodyPr spcFirstLastPara="1" vert="horz" wrap="square" lIns="121900" tIns="121900" rIns="121900" bIns="121900" rtlCol="0" anchor="t" anchorCtr="0">
            <a:noAutofit/>
          </a:bodyPr>
          <a:lstStyle/>
          <a:p>
            <a:pPr>
              <a:buSzPts val="990"/>
            </a:pPr>
            <a:r>
              <a:rPr lang="en-GB" sz="1451"/>
              <a:t>CONTINUE…</a:t>
            </a:r>
            <a:endParaRPr sz="1451"/>
          </a:p>
        </p:txBody>
      </p:sp>
      <p:sp>
        <p:nvSpPr>
          <p:cNvPr id="406" name="Google Shape;406;p52"/>
          <p:cNvSpPr txBox="1">
            <a:spLocks noGrp="1"/>
          </p:cNvSpPr>
          <p:nvPr>
            <p:ph type="body" idx="1"/>
          </p:nvPr>
        </p:nvSpPr>
        <p:spPr>
          <a:xfrm>
            <a:off x="415600" y="857267"/>
            <a:ext cx="11360800" cy="5608000"/>
          </a:xfrm>
          <a:prstGeom prst="rect">
            <a:avLst/>
          </a:prstGeom>
        </p:spPr>
        <p:txBody>
          <a:bodyPr spcFirstLastPara="1" vert="horz" wrap="square" lIns="121900" tIns="121900" rIns="121900" bIns="121900" rtlCol="0" anchor="t" anchorCtr="0">
            <a:noAutofit/>
          </a:bodyPr>
          <a:lstStyle/>
          <a:p>
            <a:pPr marL="0" indent="0">
              <a:lnSpc>
                <a:spcPct val="95000"/>
              </a:lnSpc>
              <a:buClr>
                <a:schemeClr val="dk1"/>
              </a:buClr>
              <a:buSzPts val="440"/>
              <a:buNone/>
            </a:pPr>
            <a:r>
              <a:rPr lang="en-GB" sz="1627" b="1"/>
              <a:t>YouTube Tutorials &amp; Online Learning</a:t>
            </a:r>
            <a:endParaRPr sz="1627" b="1"/>
          </a:p>
          <a:p>
            <a:pPr marL="0" indent="0">
              <a:lnSpc>
                <a:spcPct val="95000"/>
              </a:lnSpc>
              <a:spcBef>
                <a:spcPts val="1600"/>
              </a:spcBef>
              <a:buClr>
                <a:schemeClr val="dk1"/>
              </a:buClr>
              <a:buSzPts val="440"/>
              <a:buNone/>
            </a:pPr>
            <a:r>
              <a:rPr lang="en-GB" sz="1627"/>
              <a:t>⦁	Java Techie (YouTube Channel) – Used for Spring Boot, Hibernate, REST APIs, and authentication tutorials.</a:t>
            </a:r>
            <a:endParaRPr sz="1627"/>
          </a:p>
          <a:p>
            <a:pPr marL="0" indent="0">
              <a:lnSpc>
                <a:spcPct val="95000"/>
              </a:lnSpc>
              <a:spcBef>
                <a:spcPts val="1600"/>
              </a:spcBef>
              <a:buClr>
                <a:schemeClr val="dk1"/>
              </a:buClr>
              <a:buSzPts val="440"/>
              <a:buNone/>
            </a:pPr>
            <a:r>
              <a:rPr lang="en-GB" sz="1627"/>
              <a:t>⦁	https://www.youtube.com/@JavaTechie</a:t>
            </a:r>
            <a:endParaRPr sz="1627"/>
          </a:p>
          <a:p>
            <a:pPr marL="0" indent="0">
              <a:lnSpc>
                <a:spcPct val="95000"/>
              </a:lnSpc>
              <a:spcBef>
                <a:spcPts val="1600"/>
              </a:spcBef>
              <a:buClr>
                <a:schemeClr val="dk1"/>
              </a:buClr>
              <a:buSzPts val="440"/>
              <a:buNone/>
            </a:pPr>
            <a:r>
              <a:rPr lang="en-GB" sz="1627"/>
              <a:t>⦁	Code With Durgesh (YouTube Channel) – Spring Boot and Hibernate tutorials.</a:t>
            </a:r>
            <a:endParaRPr sz="1627"/>
          </a:p>
          <a:p>
            <a:pPr marL="0" indent="0">
              <a:lnSpc>
                <a:spcPct val="95000"/>
              </a:lnSpc>
              <a:spcBef>
                <a:spcPts val="1600"/>
              </a:spcBef>
              <a:buClr>
                <a:schemeClr val="dk1"/>
              </a:buClr>
              <a:buSzPts val="440"/>
              <a:buNone/>
            </a:pPr>
            <a:r>
              <a:rPr lang="en-GB" sz="1627"/>
              <a:t>⦁	https://www.youtube.com/@CodeWithDurgesh</a:t>
            </a:r>
            <a:endParaRPr sz="1627"/>
          </a:p>
          <a:p>
            <a:pPr marL="0" indent="0">
              <a:lnSpc>
                <a:spcPct val="95000"/>
              </a:lnSpc>
              <a:spcBef>
                <a:spcPts val="1600"/>
              </a:spcBef>
              <a:buClr>
                <a:schemeClr val="dk1"/>
              </a:buClr>
              <a:buSzPts val="440"/>
              <a:buNone/>
            </a:pPr>
            <a:r>
              <a:rPr lang="en-GB" sz="1627"/>
              <a:t>⦁	Programming with Mosh – Java, frontend, and backend development tutorials.</a:t>
            </a:r>
            <a:endParaRPr sz="1627"/>
          </a:p>
          <a:p>
            <a:pPr marL="0" indent="0">
              <a:lnSpc>
                <a:spcPct val="95000"/>
              </a:lnSpc>
              <a:spcBef>
                <a:spcPts val="1600"/>
              </a:spcBef>
              <a:buSzPts val="440"/>
              <a:buNone/>
            </a:pPr>
            <a:r>
              <a:rPr lang="en-GB" sz="1627"/>
              <a:t>⦁	</a:t>
            </a:r>
            <a:r>
              <a:rPr lang="en-GB" sz="1627" u="sng">
                <a:solidFill>
                  <a:schemeClr val="hlink"/>
                </a:solidFill>
                <a:hlinkClick r:id="rId3"/>
              </a:rPr>
              <a:t>https://www.youtube.com/c/programmingwithmosh</a:t>
            </a:r>
            <a:endParaRPr sz="1627"/>
          </a:p>
          <a:p>
            <a:pPr marL="0" indent="0">
              <a:lnSpc>
                <a:spcPct val="95000"/>
              </a:lnSpc>
              <a:spcBef>
                <a:spcPts val="1600"/>
              </a:spcBef>
              <a:buSzPts val="440"/>
              <a:buNone/>
            </a:pPr>
            <a:r>
              <a:rPr lang="en-GB" sz="1627" b="1"/>
              <a:t>UI/UX &amp; Frontend Development</a:t>
            </a:r>
            <a:endParaRPr sz="1627" b="1"/>
          </a:p>
          <a:p>
            <a:pPr marL="0" indent="0">
              <a:lnSpc>
                <a:spcPct val="95000"/>
              </a:lnSpc>
              <a:spcBef>
                <a:spcPts val="1600"/>
              </a:spcBef>
              <a:buSzPts val="440"/>
              <a:buNone/>
            </a:pPr>
            <a:r>
              <a:rPr lang="en-GB" sz="1627"/>
              <a:t>⦁	W3Schools – Quick references for HTML, CSS, JavaScript, and responsive design.</a:t>
            </a:r>
            <a:endParaRPr sz="1627"/>
          </a:p>
          <a:p>
            <a:pPr marL="0" indent="0">
              <a:lnSpc>
                <a:spcPct val="95000"/>
              </a:lnSpc>
              <a:spcBef>
                <a:spcPts val="1600"/>
              </a:spcBef>
              <a:buSzPts val="440"/>
              <a:buNone/>
            </a:pPr>
            <a:r>
              <a:rPr lang="en-GB" sz="1627"/>
              <a:t>https://www.w3schools.com</a:t>
            </a:r>
            <a:endParaRPr sz="1627"/>
          </a:p>
          <a:p>
            <a:pPr marL="0" indent="0">
              <a:lnSpc>
                <a:spcPct val="95000"/>
              </a:lnSpc>
              <a:spcBef>
                <a:spcPts val="1600"/>
              </a:spcBef>
              <a:buSzPts val="440"/>
              <a:buNone/>
            </a:pPr>
            <a:r>
              <a:rPr lang="en-GB" sz="1627"/>
              <a:t>⦁	Tailwind CSS – Utility-first CSS framework used for styling.</a:t>
            </a:r>
            <a:endParaRPr sz="1627"/>
          </a:p>
          <a:p>
            <a:pPr marL="0" indent="0">
              <a:lnSpc>
                <a:spcPct val="95000"/>
              </a:lnSpc>
              <a:spcBef>
                <a:spcPts val="1600"/>
              </a:spcBef>
              <a:buSzPts val="440"/>
              <a:buNone/>
            </a:pPr>
            <a:r>
              <a:rPr lang="en-GB" sz="1627"/>
              <a:t>https://tailwindcss.com</a:t>
            </a:r>
            <a:endParaRPr sz="1627"/>
          </a:p>
          <a:p>
            <a:pPr marL="0" indent="0">
              <a:lnSpc>
                <a:spcPct val="95000"/>
              </a:lnSpc>
              <a:spcBef>
                <a:spcPts val="1600"/>
              </a:spcBef>
              <a:buSzPts val="440"/>
              <a:buNone/>
            </a:pPr>
            <a:endParaRPr sz="1627"/>
          </a:p>
          <a:p>
            <a:pPr marL="0" indent="0">
              <a:lnSpc>
                <a:spcPct val="95000"/>
              </a:lnSpc>
              <a:spcBef>
                <a:spcPts val="1600"/>
              </a:spcBef>
              <a:buClr>
                <a:schemeClr val="dk1"/>
              </a:buClr>
              <a:buSzPts val="440"/>
              <a:buNone/>
            </a:pPr>
            <a:endParaRPr sz="1627"/>
          </a:p>
          <a:p>
            <a:pPr marL="0" indent="0">
              <a:lnSpc>
                <a:spcPct val="95000"/>
              </a:lnSpc>
              <a:spcBef>
                <a:spcPts val="1600"/>
              </a:spcBef>
              <a:buClr>
                <a:schemeClr val="dk1"/>
              </a:buClr>
              <a:buSzPts val="440"/>
              <a:buNone/>
            </a:pPr>
            <a:endParaRPr sz="1627"/>
          </a:p>
          <a:p>
            <a:pPr marL="0" indent="0">
              <a:lnSpc>
                <a:spcPct val="95000"/>
              </a:lnSpc>
              <a:spcBef>
                <a:spcPts val="1600"/>
              </a:spcBef>
              <a:spcAft>
                <a:spcPts val="1600"/>
              </a:spcAft>
              <a:buSzPts val="440"/>
              <a:buNone/>
            </a:pPr>
            <a:endParaRPr sz="1627"/>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3"/>
          <p:cNvSpPr txBox="1">
            <a:spLocks noGrp="1"/>
          </p:cNvSpPr>
          <p:nvPr>
            <p:ph type="title"/>
          </p:nvPr>
        </p:nvSpPr>
        <p:spPr>
          <a:xfrm>
            <a:off x="415600" y="285767"/>
            <a:ext cx="11360800" cy="482400"/>
          </a:xfrm>
          <a:prstGeom prst="rect">
            <a:avLst/>
          </a:prstGeom>
        </p:spPr>
        <p:txBody>
          <a:bodyPr spcFirstLastPara="1" vert="horz" wrap="square" lIns="121900" tIns="121900" rIns="121900" bIns="121900" rtlCol="0" anchor="t" anchorCtr="0">
            <a:noAutofit/>
          </a:bodyPr>
          <a:lstStyle/>
          <a:p>
            <a:pPr>
              <a:buSzPts val="990"/>
            </a:pPr>
            <a:r>
              <a:rPr lang="en-GB" sz="1584"/>
              <a:t>CONTINUE…</a:t>
            </a:r>
            <a:endParaRPr sz="1584"/>
          </a:p>
        </p:txBody>
      </p:sp>
      <p:sp>
        <p:nvSpPr>
          <p:cNvPr id="412" name="Google Shape;412;p53"/>
          <p:cNvSpPr txBox="1">
            <a:spLocks noGrp="1"/>
          </p:cNvSpPr>
          <p:nvPr>
            <p:ph type="body" idx="1"/>
          </p:nvPr>
        </p:nvSpPr>
        <p:spPr>
          <a:xfrm>
            <a:off x="415600" y="768167"/>
            <a:ext cx="11360800" cy="5822000"/>
          </a:xfrm>
          <a:prstGeom prst="rect">
            <a:avLst/>
          </a:prstGeom>
        </p:spPr>
        <p:txBody>
          <a:bodyPr spcFirstLastPara="1" vert="horz" wrap="square" lIns="121900" tIns="121900" rIns="121900" bIns="121900" rtlCol="0" anchor="t" anchorCtr="0">
            <a:noAutofit/>
          </a:bodyPr>
          <a:lstStyle/>
          <a:p>
            <a:pPr marL="0" indent="0">
              <a:lnSpc>
                <a:spcPct val="95000"/>
              </a:lnSpc>
              <a:buClr>
                <a:schemeClr val="dk1"/>
              </a:buClr>
              <a:buSzPts val="605"/>
              <a:buNone/>
            </a:pPr>
            <a:r>
              <a:rPr lang="en-GB" sz="1853"/>
              <a:t>Search Engines &amp; Documentation</a:t>
            </a:r>
            <a:endParaRPr sz="1853"/>
          </a:p>
          <a:p>
            <a:pPr marL="0" indent="0">
              <a:lnSpc>
                <a:spcPct val="95000"/>
              </a:lnSpc>
              <a:spcBef>
                <a:spcPts val="1600"/>
              </a:spcBef>
              <a:buClr>
                <a:schemeClr val="dk1"/>
              </a:buClr>
              <a:buSzPts val="605"/>
              <a:buNone/>
            </a:pPr>
            <a:r>
              <a:rPr lang="en-GB" sz="1853"/>
              <a:t>⦁	Google – Used for general research, troubleshooting, and finding relevant documentation.</a:t>
            </a:r>
            <a:endParaRPr sz="1853"/>
          </a:p>
          <a:p>
            <a:pPr marL="0" indent="0">
              <a:lnSpc>
                <a:spcPct val="95000"/>
              </a:lnSpc>
              <a:spcBef>
                <a:spcPts val="1600"/>
              </a:spcBef>
              <a:buClr>
                <a:schemeClr val="dk1"/>
              </a:buClr>
              <a:buSzPts val="605"/>
              <a:buNone/>
            </a:pPr>
            <a:r>
              <a:rPr lang="en-GB" sz="1853"/>
              <a:t>https://www.google.com</a:t>
            </a:r>
            <a:endParaRPr sz="1853"/>
          </a:p>
          <a:p>
            <a:pPr marL="0" indent="0">
              <a:lnSpc>
                <a:spcPct val="95000"/>
              </a:lnSpc>
              <a:spcBef>
                <a:spcPts val="1600"/>
              </a:spcBef>
              <a:buClr>
                <a:schemeClr val="dk1"/>
              </a:buClr>
              <a:buSzPts val="605"/>
              <a:buNone/>
            </a:pPr>
            <a:r>
              <a:rPr lang="en-GB" sz="1853"/>
              <a:t>⦁	Spring Boot Official Documentation – Comprehensive reference for Spring Boot, MVC, security, and REST API development.</a:t>
            </a:r>
            <a:endParaRPr sz="1853"/>
          </a:p>
          <a:p>
            <a:pPr marL="0" indent="0">
              <a:lnSpc>
                <a:spcPct val="95000"/>
              </a:lnSpc>
              <a:spcBef>
                <a:spcPts val="1600"/>
              </a:spcBef>
              <a:buClr>
                <a:schemeClr val="dk1"/>
              </a:buClr>
              <a:buSzPts val="605"/>
              <a:buNone/>
            </a:pPr>
            <a:r>
              <a:rPr lang="en-GB" sz="1853"/>
              <a:t>⦁	https://spring.io/projects/spring-boot</a:t>
            </a:r>
            <a:endParaRPr sz="1853"/>
          </a:p>
          <a:p>
            <a:pPr marL="0" indent="0">
              <a:lnSpc>
                <a:spcPct val="95000"/>
              </a:lnSpc>
              <a:spcBef>
                <a:spcPts val="1600"/>
              </a:spcBef>
              <a:buClr>
                <a:schemeClr val="dk1"/>
              </a:buClr>
              <a:buSzPts val="605"/>
              <a:buNone/>
            </a:pPr>
            <a:r>
              <a:rPr lang="en-GB" sz="1853"/>
              <a:t>⦁	MDN Web Docs – Used for HTML, CSS, JavaScript, and frontend-related concepts.</a:t>
            </a:r>
            <a:endParaRPr sz="1853"/>
          </a:p>
          <a:p>
            <a:pPr marL="0" indent="0">
              <a:lnSpc>
                <a:spcPct val="95000"/>
              </a:lnSpc>
              <a:spcBef>
                <a:spcPts val="1600"/>
              </a:spcBef>
              <a:buSzPts val="605"/>
              <a:buNone/>
            </a:pPr>
            <a:r>
              <a:rPr lang="en-GB" sz="1853" u="sng">
                <a:solidFill>
                  <a:schemeClr val="hlink"/>
                </a:solidFill>
                <a:hlinkClick r:id="rId3"/>
              </a:rPr>
              <a:t>https://developer.mozilla.org</a:t>
            </a:r>
            <a:endParaRPr sz="1853"/>
          </a:p>
          <a:p>
            <a:pPr marL="0" indent="0">
              <a:lnSpc>
                <a:spcPct val="95000"/>
              </a:lnSpc>
              <a:spcBef>
                <a:spcPts val="1600"/>
              </a:spcBef>
              <a:buSzPts val="605"/>
              <a:buNone/>
            </a:pPr>
            <a:r>
              <a:rPr lang="en-GB" sz="1853"/>
              <a:t>Security &amp; Authentication References</a:t>
            </a:r>
            <a:endParaRPr sz="1853"/>
          </a:p>
          <a:p>
            <a:pPr marL="0" indent="0">
              <a:lnSpc>
                <a:spcPct val="95000"/>
              </a:lnSpc>
              <a:spcBef>
                <a:spcPts val="1600"/>
              </a:spcBef>
              <a:buSzPts val="605"/>
              <a:buNone/>
            </a:pPr>
            <a:r>
              <a:rPr lang="en-GB" sz="1853"/>
              <a:t>⦁	Spring Security Official Guide – Used for authentication, authorization, and role-based access control.</a:t>
            </a:r>
            <a:endParaRPr sz="1853"/>
          </a:p>
          <a:p>
            <a:pPr marL="0" indent="0">
              <a:lnSpc>
                <a:spcPct val="95000"/>
              </a:lnSpc>
              <a:spcBef>
                <a:spcPts val="1600"/>
              </a:spcBef>
              <a:buSzPts val="605"/>
              <a:buNone/>
            </a:pPr>
            <a:r>
              <a:rPr lang="en-GB" sz="1853"/>
              <a:t>⦁	https://spring.io/guides/gs/securing-web</a:t>
            </a:r>
            <a:endParaRPr sz="1853"/>
          </a:p>
          <a:p>
            <a:pPr marL="0" indent="0">
              <a:lnSpc>
                <a:spcPct val="95000"/>
              </a:lnSpc>
              <a:spcBef>
                <a:spcPts val="1600"/>
              </a:spcBef>
              <a:buSzPts val="605"/>
              <a:buNone/>
            </a:pPr>
            <a:endParaRPr sz="1853"/>
          </a:p>
          <a:p>
            <a:pPr marL="0" indent="0">
              <a:lnSpc>
                <a:spcPct val="95000"/>
              </a:lnSpc>
              <a:spcBef>
                <a:spcPts val="1600"/>
              </a:spcBef>
              <a:buClr>
                <a:schemeClr val="dk1"/>
              </a:buClr>
              <a:buSzPts val="605"/>
              <a:buNone/>
            </a:pPr>
            <a:endParaRPr sz="1853"/>
          </a:p>
          <a:p>
            <a:pPr marL="0" indent="0">
              <a:lnSpc>
                <a:spcPct val="95000"/>
              </a:lnSpc>
              <a:spcBef>
                <a:spcPts val="1600"/>
              </a:spcBef>
              <a:buClr>
                <a:schemeClr val="dk1"/>
              </a:buClr>
              <a:buSzPts val="605"/>
              <a:buNone/>
            </a:pPr>
            <a:endParaRPr sz="1853"/>
          </a:p>
          <a:p>
            <a:pPr marL="0" indent="0">
              <a:lnSpc>
                <a:spcPct val="95000"/>
              </a:lnSpc>
              <a:spcBef>
                <a:spcPts val="1600"/>
              </a:spcBef>
              <a:spcAft>
                <a:spcPts val="1600"/>
              </a:spcAft>
              <a:buSzPts val="605"/>
              <a:buNone/>
            </a:pPr>
            <a:endParaRPr sz="1853"/>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4"/>
          <p:cNvSpPr txBox="1">
            <a:spLocks noGrp="1"/>
          </p:cNvSpPr>
          <p:nvPr>
            <p:ph type="title"/>
          </p:nvPr>
        </p:nvSpPr>
        <p:spPr>
          <a:xfrm>
            <a:off x="1098467" y="2737332"/>
            <a:ext cx="6116000" cy="3437325"/>
          </a:xfrm>
          <a:prstGeom prst="rect">
            <a:avLst/>
          </a:prstGeom>
        </p:spPr>
        <p:txBody>
          <a:bodyPr spcFirstLastPara="1" vert="horz" wrap="square" lIns="121900" tIns="121900" rIns="121900" bIns="121900" rtlCol="0" anchor="ctr" anchorCtr="0">
            <a:normAutofit/>
          </a:bodyPr>
          <a:lstStyle/>
          <a:p>
            <a:r>
              <a:rPr lang="en-GB" sz="4800">
                <a:solidFill>
                  <a:schemeClr val="tx2"/>
                </a:solidFill>
                <a:latin typeface="Algerian" panose="04020705040A02060702" pitchFamily="82" charset="0"/>
              </a:rPr>
              <a:t>THANK YOU !!!</a:t>
            </a:r>
            <a:br>
              <a:rPr lang="en-GB" sz="4800" dirty="0">
                <a:solidFill>
                  <a:schemeClr val="tx2"/>
                </a:solidFill>
                <a:latin typeface="Algerian" panose="04020705040A02060702" pitchFamily="82" charset="0"/>
              </a:rPr>
            </a:br>
            <a:endParaRPr sz="4800" dirty="0">
              <a:solidFill>
                <a:schemeClr val="tx2"/>
              </a:solidFill>
              <a:latin typeface="Algerian" panose="04020705040A02060702" pitchFamily="8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415600" y="285767"/>
            <a:ext cx="11360800" cy="464400"/>
          </a:xfrm>
          <a:prstGeom prst="rect">
            <a:avLst/>
          </a:prstGeom>
        </p:spPr>
        <p:txBody>
          <a:bodyPr spcFirstLastPara="1" vert="horz" wrap="square" lIns="121900" tIns="121900" rIns="121900" bIns="121900" rtlCol="0" anchor="t" anchorCtr="0">
            <a:noAutofit/>
          </a:bodyPr>
          <a:lstStyle/>
          <a:p>
            <a:pPr>
              <a:buSzPts val="990"/>
            </a:pPr>
            <a:r>
              <a:rPr lang="en-GB" sz="1851"/>
              <a:t>ABSTRACT</a:t>
            </a:r>
            <a:endParaRPr sz="1851"/>
          </a:p>
        </p:txBody>
      </p:sp>
      <p:sp>
        <p:nvSpPr>
          <p:cNvPr id="153" name="Google Shape;153;p16"/>
          <p:cNvSpPr txBox="1">
            <a:spLocks noGrp="1"/>
          </p:cNvSpPr>
          <p:nvPr>
            <p:ph type="body" idx="1"/>
          </p:nvPr>
        </p:nvSpPr>
        <p:spPr>
          <a:xfrm>
            <a:off x="415600" y="928700"/>
            <a:ext cx="11360800" cy="5163200"/>
          </a:xfrm>
          <a:prstGeom prst="rect">
            <a:avLst/>
          </a:prstGeom>
        </p:spPr>
        <p:txBody>
          <a:bodyPr spcFirstLastPara="1" vert="horz" wrap="square" lIns="121900" tIns="121900" rIns="121900" bIns="121900" rtlCol="0" anchor="t" anchorCtr="0">
            <a:noAutofit/>
          </a:bodyPr>
          <a:lstStyle/>
          <a:p>
            <a:pPr marL="0" indent="0">
              <a:spcBef>
                <a:spcPts val="1600"/>
              </a:spcBef>
              <a:buClr>
                <a:schemeClr val="dk1"/>
              </a:buClr>
              <a:buSzPts val="1100"/>
              <a:buNone/>
            </a:pPr>
            <a:r>
              <a:rPr lang="en-GB" b="1" dirty="0" err="1"/>
              <a:t>ProConnect</a:t>
            </a:r>
            <a:r>
              <a:rPr lang="en-GB" dirty="0"/>
              <a:t> is a next-generation freelancing platform designed to bridge the gap between talented professionals and businesses seeking reliable, high-quality services. In an era where remote work is rapidly becoming the norm, </a:t>
            </a:r>
            <a:r>
              <a:rPr lang="en-GB" dirty="0" err="1"/>
              <a:t>ProConnect</a:t>
            </a:r>
            <a:r>
              <a:rPr lang="en-GB" dirty="0"/>
              <a:t> addresses the growing challenges faced by both freelancers and clients—ranging from poor job visibility, high service fees, and unreliable communication to difficulty in finding trusted, skilled talent.</a:t>
            </a:r>
            <a:endParaRPr dirty="0"/>
          </a:p>
          <a:p>
            <a:pPr marL="0" indent="0">
              <a:spcBef>
                <a:spcPts val="1600"/>
              </a:spcBef>
              <a:buClr>
                <a:schemeClr val="dk1"/>
              </a:buClr>
              <a:buSzPts val="1100"/>
              <a:buNone/>
            </a:pPr>
            <a:r>
              <a:rPr lang="en-US" dirty="0"/>
              <a:t>By integrating </a:t>
            </a:r>
            <a:r>
              <a:rPr lang="en-US" b="1" dirty="0"/>
              <a:t>smart job matching, secure milestone-based payments, project management tools, and a transparent rating system</a:t>
            </a:r>
            <a:r>
              <a:rPr lang="en-US" dirty="0"/>
              <a:t>, </a:t>
            </a:r>
            <a:r>
              <a:rPr lang="en-US" dirty="0" err="1"/>
              <a:t>ProConnect</a:t>
            </a:r>
            <a:r>
              <a:rPr lang="en-US" dirty="0"/>
              <a:t> ensures seamless and efficient collaboration. The platform serves diverse industries, including technology, design, writing, marketing, and consulting, enabling freelancers to build their careers while helping businesses find the right talent effortlessly.</a:t>
            </a:r>
          </a:p>
          <a:p>
            <a:pPr marL="0" indent="0">
              <a:spcBef>
                <a:spcPts val="1600"/>
              </a:spcBef>
              <a:buClr>
                <a:schemeClr val="dk1"/>
              </a:buClr>
              <a:buSzPts val="1100"/>
              <a:buNone/>
            </a:pPr>
            <a:r>
              <a:rPr lang="en-GB" dirty="0"/>
              <a:t>With a user-centric approach, </a:t>
            </a:r>
            <a:r>
              <a:rPr lang="en-GB" dirty="0" err="1"/>
              <a:t>ProConnect</a:t>
            </a:r>
            <a:r>
              <a:rPr lang="en-GB" dirty="0"/>
              <a:t> not only facilitates efficient hiring but also empowers freelancers to build their brand, develop long-term client relationships, and gain access to resources that support professional development. </a:t>
            </a:r>
            <a:r>
              <a:rPr lang="en-GB" dirty="0" err="1"/>
              <a:t>ProConnect</a:t>
            </a:r>
            <a:r>
              <a:rPr lang="en-GB" dirty="0"/>
              <a:t> aims to become a global hub for freelancing—where work is not just transactional, but meaningful, reliable, and future-ready.</a:t>
            </a:r>
            <a:endParaRPr dirty="0"/>
          </a:p>
          <a:p>
            <a:pPr marL="0" indent="0">
              <a:spcBef>
                <a:spcPts val="1600"/>
              </a:spcBef>
              <a:spcAft>
                <a:spcPts val="1600"/>
              </a:spcAft>
              <a:buNone/>
            </a:pPr>
            <a:endParaRPr dirty="0"/>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415600" y="178600"/>
            <a:ext cx="11360800" cy="464400"/>
          </a:xfrm>
          <a:prstGeom prst="rect">
            <a:avLst/>
          </a:prstGeom>
        </p:spPr>
        <p:txBody>
          <a:bodyPr spcFirstLastPara="1" vert="horz" wrap="square" lIns="121900" tIns="121900" rIns="121900" bIns="121900" rtlCol="0" anchor="t" anchorCtr="0">
            <a:noAutofit/>
          </a:bodyPr>
          <a:lstStyle/>
          <a:p>
            <a:pPr>
              <a:lnSpc>
                <a:spcPct val="115000"/>
              </a:lnSpc>
              <a:spcBef>
                <a:spcPts val="1867"/>
              </a:spcBef>
              <a:spcAft>
                <a:spcPts val="533"/>
              </a:spcAft>
              <a:buClr>
                <a:schemeClr val="dk1"/>
              </a:buClr>
              <a:buSzPts val="1100"/>
            </a:pPr>
            <a:r>
              <a:rPr lang="en-GB" sz="2267" b="1"/>
              <a:t>Why We Need ProConnect?</a:t>
            </a:r>
            <a:endParaRPr sz="2560"/>
          </a:p>
        </p:txBody>
      </p:sp>
      <p:sp>
        <p:nvSpPr>
          <p:cNvPr id="159" name="Google Shape;159;p17"/>
          <p:cNvSpPr txBox="1">
            <a:spLocks noGrp="1"/>
          </p:cNvSpPr>
          <p:nvPr>
            <p:ph type="body" idx="1"/>
          </p:nvPr>
        </p:nvSpPr>
        <p:spPr>
          <a:xfrm>
            <a:off x="415600" y="892967"/>
            <a:ext cx="11360800" cy="5482800"/>
          </a:xfrm>
          <a:prstGeom prst="rect">
            <a:avLst/>
          </a:prstGeom>
        </p:spPr>
        <p:txBody>
          <a:bodyPr spcFirstLastPara="1" vert="horz" wrap="square" lIns="121900" tIns="121900" rIns="121900" bIns="121900" rtlCol="0" anchor="t" anchorCtr="0">
            <a:normAutofit fontScale="47500" lnSpcReduction="20000"/>
          </a:bodyPr>
          <a:lstStyle/>
          <a:p>
            <a:pPr marL="0" indent="0">
              <a:spcBef>
                <a:spcPts val="1600"/>
              </a:spcBef>
              <a:buNone/>
            </a:pPr>
            <a:r>
              <a:rPr lang="en-GB" sz="3775"/>
              <a:t>In today's rapidly evolving digital economy, freelancing is no longer a side hustle—it's a full-fledged career path. Yet, many freelancers struggle to find consistent, high-quality work, while businesses are frustrated by inefficient platforms, poor talent matches, and high costs. Existing freelancing websites often fail to address key pain points such as trust, transparency, fair compensation, and long-term collaboration. </a:t>
            </a:r>
            <a:r>
              <a:rPr lang="en-GB" sz="3775" b="1"/>
              <a:t>ProConnect</a:t>
            </a:r>
            <a:r>
              <a:rPr lang="en-GB" sz="3775"/>
              <a:t> is designed to solve these problems by offering a streamlined, intelligent, and user-focused freelancing platform that benefits both freelancers and clients.</a:t>
            </a:r>
            <a:endParaRPr sz="3775"/>
          </a:p>
          <a:p>
            <a:pPr marL="0" indent="0">
              <a:spcBef>
                <a:spcPts val="1600"/>
              </a:spcBef>
              <a:buNone/>
            </a:pPr>
            <a:r>
              <a:rPr lang="en-GB" sz="2933"/>
              <a:t>The purpose of ProConnect is to:</a:t>
            </a:r>
            <a:endParaRPr sz="2933"/>
          </a:p>
          <a:p>
            <a:pPr indent="-393266">
              <a:spcBef>
                <a:spcPts val="1600"/>
              </a:spcBef>
              <a:buClr>
                <a:schemeClr val="lt1"/>
              </a:buClr>
              <a:buSzPct val="100000"/>
            </a:pPr>
            <a:r>
              <a:rPr lang="en-GB" sz="2933" b="1"/>
              <a:t>Bridge the gap</a:t>
            </a:r>
            <a:r>
              <a:rPr lang="en-GB" sz="2933"/>
              <a:t> between skilled freelancers and businesses seeking high-quality, dependable remote talent.</a:t>
            </a:r>
            <a:br>
              <a:rPr lang="en-GB" sz="2933"/>
            </a:br>
            <a:endParaRPr sz="2933"/>
          </a:p>
          <a:p>
            <a:pPr indent="-393266">
              <a:buClr>
                <a:schemeClr val="lt1"/>
              </a:buClr>
              <a:buSzPct val="100000"/>
            </a:pPr>
            <a:r>
              <a:rPr lang="en-GB" sz="2933" b="1"/>
              <a:t>Simplify the freelancing process</a:t>
            </a:r>
            <a:r>
              <a:rPr lang="en-GB" sz="2933"/>
              <a:t> with a user-friendly platform that integrates job discovery, communication, task management, and payment.</a:t>
            </a:r>
            <a:br>
              <a:rPr lang="en-GB" sz="2933"/>
            </a:br>
            <a:endParaRPr sz="2933"/>
          </a:p>
          <a:p>
            <a:pPr indent="-393266">
              <a:buClr>
                <a:schemeClr val="lt1"/>
              </a:buClr>
              <a:buSzPct val="100000"/>
            </a:pPr>
            <a:r>
              <a:rPr lang="en-GB" sz="2933" b="1"/>
              <a:t>Promote fairness and transparency</a:t>
            </a:r>
            <a:r>
              <a:rPr lang="en-GB" sz="2933"/>
              <a:t> through verified profiles, secure milestone-based payments, and honest reviews.</a:t>
            </a:r>
            <a:br>
              <a:rPr lang="en-GB" sz="2933"/>
            </a:br>
            <a:endParaRPr sz="2933"/>
          </a:p>
          <a:p>
            <a:pPr indent="-393266">
              <a:buClr>
                <a:schemeClr val="lt1"/>
              </a:buClr>
              <a:buSzPct val="100000"/>
            </a:pPr>
            <a:r>
              <a:rPr lang="en-GB" sz="2933" b="1"/>
              <a:t>Empower freelancers</a:t>
            </a:r>
            <a:r>
              <a:rPr lang="en-GB" sz="2933"/>
              <a:t> to grow their careers through skill-based job matching, personal branding, and professional networking.</a:t>
            </a:r>
            <a:br>
              <a:rPr lang="en-GB" sz="2933"/>
            </a:br>
            <a:endParaRPr sz="2933"/>
          </a:p>
          <a:p>
            <a:pPr indent="-393266">
              <a:buClr>
                <a:schemeClr val="lt1"/>
              </a:buClr>
              <a:buSzPct val="100000"/>
            </a:pPr>
            <a:r>
              <a:rPr lang="en-GB" sz="2933" b="1"/>
              <a:t>Help businesses save time and resources</a:t>
            </a:r>
            <a:r>
              <a:rPr lang="en-GB" sz="2933"/>
              <a:t> by providing quick access to pre-vetted, well-matched talent across various industries.</a:t>
            </a:r>
            <a:endParaRPr sz="2933"/>
          </a:p>
          <a:p>
            <a:pPr marL="0" indent="0">
              <a:spcBef>
                <a:spcPts val="1600"/>
              </a:spcBef>
              <a:buClr>
                <a:schemeClr val="dk1"/>
              </a:buClr>
              <a:buSzPct val="100000"/>
              <a:buNone/>
            </a:pPr>
            <a:endParaRPr sz="1467"/>
          </a:p>
          <a:p>
            <a:pPr marL="0" indent="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415600" y="285767"/>
            <a:ext cx="11360800" cy="553600"/>
          </a:xfrm>
          <a:prstGeom prst="rect">
            <a:avLst/>
          </a:prstGeom>
        </p:spPr>
        <p:txBody>
          <a:bodyPr spcFirstLastPara="1" vert="horz" wrap="square" lIns="121900" tIns="121900" rIns="121900" bIns="121900" rtlCol="0" anchor="t" anchorCtr="0">
            <a:noAutofit/>
          </a:bodyPr>
          <a:lstStyle/>
          <a:p>
            <a:pPr>
              <a:lnSpc>
                <a:spcPct val="115000"/>
              </a:lnSpc>
              <a:spcBef>
                <a:spcPts val="1867"/>
              </a:spcBef>
              <a:spcAft>
                <a:spcPts val="533"/>
              </a:spcAft>
              <a:buClr>
                <a:schemeClr val="dk1"/>
              </a:buClr>
              <a:buSzPts val="1100"/>
            </a:pPr>
            <a:r>
              <a:rPr lang="en-GB" sz="2533" b="1"/>
              <a:t>Project Scope</a:t>
            </a:r>
            <a:endParaRPr sz="4533"/>
          </a:p>
        </p:txBody>
      </p:sp>
      <p:sp>
        <p:nvSpPr>
          <p:cNvPr id="165" name="Google Shape;165;p18"/>
          <p:cNvSpPr txBox="1">
            <a:spLocks noGrp="1"/>
          </p:cNvSpPr>
          <p:nvPr>
            <p:ph type="body" idx="1"/>
          </p:nvPr>
        </p:nvSpPr>
        <p:spPr>
          <a:xfrm>
            <a:off x="415600" y="1018000"/>
            <a:ext cx="11360800" cy="5074000"/>
          </a:xfrm>
          <a:prstGeom prst="rect">
            <a:avLst/>
          </a:prstGeom>
        </p:spPr>
        <p:txBody>
          <a:bodyPr spcFirstLastPara="1" vert="horz" wrap="square" lIns="121900" tIns="121900" rIns="121900" bIns="121900" rtlCol="0" anchor="t" anchorCtr="0">
            <a:noAutofit/>
          </a:bodyPr>
          <a:lstStyle/>
          <a:p>
            <a:pPr marL="0" indent="0">
              <a:lnSpc>
                <a:spcPct val="95000"/>
              </a:lnSpc>
              <a:spcBef>
                <a:spcPts val="1600"/>
              </a:spcBef>
              <a:buClr>
                <a:schemeClr val="dk1"/>
              </a:buClr>
              <a:buSzPts val="1100"/>
              <a:buNone/>
            </a:pPr>
            <a:r>
              <a:rPr lang="en-GB" sz="1733"/>
              <a:t>The scope of the ProConnect project includes:</a:t>
            </a:r>
            <a:endParaRPr sz="1733"/>
          </a:p>
          <a:p>
            <a:pPr marL="0" indent="0">
              <a:lnSpc>
                <a:spcPct val="95000"/>
              </a:lnSpc>
              <a:spcBef>
                <a:spcPts val="1600"/>
              </a:spcBef>
              <a:buClr>
                <a:schemeClr val="dk1"/>
              </a:buClr>
              <a:buSzPts val="1100"/>
              <a:buNone/>
            </a:pPr>
            <a:r>
              <a:rPr lang="en-GB" sz="1733" b="1"/>
              <a:t>✅ Platform Features:</a:t>
            </a:r>
            <a:endParaRPr sz="1733" b="1"/>
          </a:p>
          <a:p>
            <a:pPr>
              <a:lnSpc>
                <a:spcPct val="95000"/>
              </a:lnSpc>
              <a:spcBef>
                <a:spcPts val="1600"/>
              </a:spcBef>
              <a:buClr>
                <a:schemeClr val="lt1"/>
              </a:buClr>
            </a:pPr>
            <a:r>
              <a:rPr lang="en-GB" sz="1733" b="1"/>
              <a:t>User Registration &amp; Profile Creation</a:t>
            </a:r>
            <a:r>
              <a:rPr lang="en-GB" sz="1733"/>
              <a:t> for both freelancers and clients</a:t>
            </a:r>
            <a:br>
              <a:rPr lang="en-GB" sz="1733"/>
            </a:br>
            <a:endParaRPr sz="1733"/>
          </a:p>
          <a:p>
            <a:pPr>
              <a:lnSpc>
                <a:spcPct val="95000"/>
              </a:lnSpc>
              <a:buClr>
                <a:schemeClr val="lt1"/>
              </a:buClr>
            </a:pPr>
            <a:r>
              <a:rPr lang="en-GB" sz="1733" b="1"/>
              <a:t>Smart Matching Algorithm</a:t>
            </a:r>
            <a:r>
              <a:rPr lang="en-GB" sz="1733"/>
              <a:t> to recommend freelancers or jobs based on skills, experience, and ratings</a:t>
            </a:r>
            <a:br>
              <a:rPr lang="en-GB" sz="1733"/>
            </a:br>
            <a:endParaRPr sz="1733"/>
          </a:p>
          <a:p>
            <a:pPr>
              <a:lnSpc>
                <a:spcPct val="95000"/>
              </a:lnSpc>
              <a:buClr>
                <a:schemeClr val="lt1"/>
              </a:buClr>
            </a:pPr>
            <a:r>
              <a:rPr lang="en-GB" sz="1733" b="1"/>
              <a:t>Job Posting and Proposal System</a:t>
            </a:r>
            <a:r>
              <a:rPr lang="en-GB" sz="1733"/>
              <a:t> with filters for categories, budget, timelines, etc.</a:t>
            </a:r>
            <a:br>
              <a:rPr lang="en-GB" sz="1733"/>
            </a:br>
            <a:endParaRPr sz="1733"/>
          </a:p>
          <a:p>
            <a:pPr>
              <a:lnSpc>
                <a:spcPct val="95000"/>
              </a:lnSpc>
              <a:buClr>
                <a:schemeClr val="lt1"/>
              </a:buClr>
            </a:pPr>
            <a:r>
              <a:rPr lang="en-GB" sz="1733" b="1"/>
              <a:t>Built-in Communication Tools</a:t>
            </a:r>
            <a:r>
              <a:rPr lang="en-GB" sz="1733"/>
              <a:t> including messaging, notifications, and file sharing</a:t>
            </a:r>
            <a:br>
              <a:rPr lang="en-GB" sz="1733"/>
            </a:br>
            <a:endParaRPr sz="1733"/>
          </a:p>
          <a:p>
            <a:pPr>
              <a:lnSpc>
                <a:spcPct val="95000"/>
              </a:lnSpc>
              <a:buClr>
                <a:schemeClr val="lt1"/>
              </a:buClr>
            </a:pPr>
            <a:r>
              <a:rPr lang="en-GB" sz="1733" b="1"/>
              <a:t>Project Management Dashboard</a:t>
            </a:r>
            <a:r>
              <a:rPr lang="en-GB" sz="1733"/>
              <a:t> for tracking progress, deadlines, and deliverables</a:t>
            </a:r>
            <a:br>
              <a:rPr lang="en-GB" sz="1733"/>
            </a:br>
            <a:endParaRPr sz="1733"/>
          </a:p>
          <a:p>
            <a:pPr>
              <a:lnSpc>
                <a:spcPct val="95000"/>
              </a:lnSpc>
              <a:buClr>
                <a:schemeClr val="lt1"/>
              </a:buClr>
            </a:pPr>
            <a:r>
              <a:rPr lang="en-GB" sz="1733" b="1"/>
              <a:t>Secure Payment System</a:t>
            </a:r>
            <a:r>
              <a:rPr lang="en-GB" sz="1733"/>
              <a:t> using escrow, milestone tracking, and transaction history</a:t>
            </a:r>
            <a:br>
              <a:rPr lang="en-GB" sz="1733"/>
            </a:br>
            <a:endParaRPr sz="1733"/>
          </a:p>
          <a:p>
            <a:pPr>
              <a:lnSpc>
                <a:spcPct val="95000"/>
              </a:lnSpc>
              <a:buClr>
                <a:schemeClr val="lt1"/>
              </a:buClr>
            </a:pPr>
            <a:r>
              <a:rPr lang="en-GB" sz="1733" b="1"/>
              <a:t>Ratings and Review System</a:t>
            </a:r>
            <a:r>
              <a:rPr lang="en-GB" sz="1733"/>
              <a:t> to ensure transparency and accountability</a:t>
            </a:r>
            <a:br>
              <a:rPr lang="en-GB" sz="1733"/>
            </a:br>
            <a:endParaRPr sz="1733"/>
          </a:p>
          <a:p>
            <a:pPr>
              <a:lnSpc>
                <a:spcPct val="95000"/>
              </a:lnSpc>
              <a:buClr>
                <a:schemeClr val="lt1"/>
              </a:buClr>
            </a:pPr>
            <a:r>
              <a:rPr lang="en-GB" sz="1733" b="1"/>
              <a:t>Admin Panel</a:t>
            </a:r>
            <a:r>
              <a:rPr lang="en-GB" sz="1733"/>
              <a:t> for managing users, content, payments, disputes, and support</a:t>
            </a:r>
            <a:endParaRPr sz="1733"/>
          </a:p>
          <a:p>
            <a:pPr marL="0" indent="0">
              <a:lnSpc>
                <a:spcPct val="95000"/>
              </a:lnSpc>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415600" y="267900"/>
            <a:ext cx="11360800" cy="518000"/>
          </a:xfrm>
          <a:prstGeom prst="rect">
            <a:avLst/>
          </a:prstGeom>
        </p:spPr>
        <p:txBody>
          <a:bodyPr spcFirstLastPara="1" vert="horz" wrap="square" lIns="121900" tIns="121900" rIns="121900" bIns="121900" rtlCol="0" anchor="t" anchorCtr="0">
            <a:noAutofit/>
          </a:bodyPr>
          <a:lstStyle/>
          <a:p>
            <a:pPr>
              <a:buSzPts val="990"/>
            </a:pPr>
            <a:r>
              <a:rPr lang="en-GB" sz="2560" b="1">
                <a:solidFill>
                  <a:schemeClr val="bg1"/>
                </a:solidFill>
              </a:rPr>
              <a:t>SOFTWARE DEVELOPMENT LIFE CYCLE (SDLC)</a:t>
            </a:r>
            <a:endParaRPr sz="2560" b="1">
              <a:solidFill>
                <a:schemeClr val="bg1"/>
              </a:solidFill>
            </a:endParaRPr>
          </a:p>
        </p:txBody>
      </p:sp>
      <p:sp>
        <p:nvSpPr>
          <p:cNvPr id="171" name="Google Shape;171;p19"/>
          <p:cNvSpPr/>
          <p:nvPr/>
        </p:nvSpPr>
        <p:spPr>
          <a:xfrm>
            <a:off x="732233" y="1143000"/>
            <a:ext cx="2893200" cy="51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2400" dirty="0">
                <a:solidFill>
                  <a:schemeClr val="bg1"/>
                </a:solidFill>
              </a:rPr>
              <a:t>FEASIBILITY STUDY</a:t>
            </a:r>
            <a:endParaRPr sz="2400" dirty="0">
              <a:solidFill>
                <a:schemeClr val="bg1"/>
              </a:solidFill>
            </a:endParaRPr>
          </a:p>
        </p:txBody>
      </p:sp>
      <p:sp>
        <p:nvSpPr>
          <p:cNvPr id="172" name="Google Shape;172;p19"/>
          <p:cNvSpPr/>
          <p:nvPr/>
        </p:nvSpPr>
        <p:spPr>
          <a:xfrm>
            <a:off x="1267800" y="2051400"/>
            <a:ext cx="3584800" cy="67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2170" dirty="0">
                <a:solidFill>
                  <a:schemeClr val="bg1"/>
                </a:solidFill>
              </a:rPr>
              <a:t>REQUIREMENT ANALYSIS AND SPECIFICATION</a:t>
            </a:r>
            <a:endParaRPr sz="2170" dirty="0">
              <a:solidFill>
                <a:schemeClr val="bg1"/>
              </a:solidFill>
            </a:endParaRPr>
          </a:p>
        </p:txBody>
      </p:sp>
      <p:sp>
        <p:nvSpPr>
          <p:cNvPr id="173" name="Google Shape;173;p19"/>
          <p:cNvSpPr/>
          <p:nvPr/>
        </p:nvSpPr>
        <p:spPr>
          <a:xfrm>
            <a:off x="6685300" y="4800400"/>
            <a:ext cx="3279200" cy="64288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2000" dirty="0">
                <a:solidFill>
                  <a:schemeClr val="bg1"/>
                </a:solidFill>
              </a:rPr>
              <a:t>INTEGRATION AND SYSTEM TESTING</a:t>
            </a:r>
            <a:endParaRPr sz="2000" dirty="0">
              <a:solidFill>
                <a:schemeClr val="bg1"/>
              </a:solidFill>
            </a:endParaRPr>
          </a:p>
        </p:txBody>
      </p:sp>
      <p:sp>
        <p:nvSpPr>
          <p:cNvPr id="174" name="Google Shape;174;p19"/>
          <p:cNvSpPr/>
          <p:nvPr/>
        </p:nvSpPr>
        <p:spPr>
          <a:xfrm>
            <a:off x="8635200" y="5819000"/>
            <a:ext cx="2893200" cy="51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2400">
                <a:solidFill>
                  <a:schemeClr val="bg1"/>
                </a:solidFill>
              </a:rPr>
              <a:t>MAINTENANCE</a:t>
            </a:r>
            <a:endParaRPr sz="2400">
              <a:solidFill>
                <a:schemeClr val="bg1"/>
              </a:solidFill>
            </a:endParaRPr>
          </a:p>
        </p:txBody>
      </p:sp>
      <p:sp>
        <p:nvSpPr>
          <p:cNvPr id="175" name="Google Shape;175;p19"/>
          <p:cNvSpPr/>
          <p:nvPr/>
        </p:nvSpPr>
        <p:spPr>
          <a:xfrm>
            <a:off x="4852600" y="3862916"/>
            <a:ext cx="3724400" cy="64288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2000" dirty="0">
                <a:solidFill>
                  <a:schemeClr val="bg1"/>
                </a:solidFill>
              </a:rPr>
              <a:t>CODING AND UNIT TESTING</a:t>
            </a:r>
            <a:endParaRPr sz="2000" dirty="0">
              <a:solidFill>
                <a:schemeClr val="bg1"/>
              </a:solidFill>
            </a:endParaRPr>
          </a:p>
        </p:txBody>
      </p:sp>
      <p:sp>
        <p:nvSpPr>
          <p:cNvPr id="176" name="Google Shape;176;p19"/>
          <p:cNvSpPr/>
          <p:nvPr/>
        </p:nvSpPr>
        <p:spPr>
          <a:xfrm>
            <a:off x="3893700" y="3059400"/>
            <a:ext cx="2526400" cy="51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2400" dirty="0">
                <a:solidFill>
                  <a:schemeClr val="bg1"/>
                </a:solidFill>
              </a:rPr>
              <a:t>DESIGN</a:t>
            </a:r>
            <a:endParaRPr sz="2400" dirty="0">
              <a:solidFill>
                <a:schemeClr val="bg1"/>
              </a:solidFill>
            </a:endParaRPr>
          </a:p>
        </p:txBody>
      </p:sp>
      <p:sp>
        <p:nvSpPr>
          <p:cNvPr id="177" name="Google Shape;177;p19"/>
          <p:cNvSpPr/>
          <p:nvPr/>
        </p:nvSpPr>
        <p:spPr>
          <a:xfrm>
            <a:off x="3081733" y="1768067"/>
            <a:ext cx="428800" cy="333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chemeClr val="bg1"/>
              </a:solidFill>
            </a:endParaRPr>
          </a:p>
        </p:txBody>
      </p:sp>
      <p:sp>
        <p:nvSpPr>
          <p:cNvPr id="178" name="Google Shape;178;p19"/>
          <p:cNvSpPr/>
          <p:nvPr/>
        </p:nvSpPr>
        <p:spPr>
          <a:xfrm>
            <a:off x="4728600" y="2720800"/>
            <a:ext cx="428800" cy="333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chemeClr val="bg1"/>
              </a:solidFill>
            </a:endParaRPr>
          </a:p>
        </p:txBody>
      </p:sp>
      <p:sp>
        <p:nvSpPr>
          <p:cNvPr id="179" name="Google Shape;179;p19"/>
          <p:cNvSpPr/>
          <p:nvPr/>
        </p:nvSpPr>
        <p:spPr>
          <a:xfrm>
            <a:off x="5851133" y="3616000"/>
            <a:ext cx="428800" cy="333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chemeClr val="bg1"/>
              </a:solidFill>
            </a:endParaRPr>
          </a:p>
        </p:txBody>
      </p:sp>
      <p:sp>
        <p:nvSpPr>
          <p:cNvPr id="180" name="Google Shape;180;p19"/>
          <p:cNvSpPr/>
          <p:nvPr/>
        </p:nvSpPr>
        <p:spPr>
          <a:xfrm>
            <a:off x="8013300" y="4505800"/>
            <a:ext cx="428800" cy="333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chemeClr val="bg1"/>
              </a:solidFill>
            </a:endParaRPr>
          </a:p>
        </p:txBody>
      </p:sp>
      <p:sp>
        <p:nvSpPr>
          <p:cNvPr id="181" name="Google Shape;181;p19"/>
          <p:cNvSpPr/>
          <p:nvPr/>
        </p:nvSpPr>
        <p:spPr>
          <a:xfrm>
            <a:off x="9535700" y="5443284"/>
            <a:ext cx="428800" cy="333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chemeClr val="bg1"/>
              </a:solidFill>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0"/>
          <p:cNvSpPr txBox="1">
            <a:spLocks noGrp="1"/>
          </p:cNvSpPr>
          <p:nvPr>
            <p:ph type="title"/>
          </p:nvPr>
        </p:nvSpPr>
        <p:spPr>
          <a:xfrm>
            <a:off x="415600" y="321467"/>
            <a:ext cx="11360800" cy="607200"/>
          </a:xfrm>
          <a:prstGeom prst="rect">
            <a:avLst/>
          </a:prstGeom>
        </p:spPr>
        <p:txBody>
          <a:bodyPr spcFirstLastPara="1" vert="horz" wrap="square" lIns="121900" tIns="121900" rIns="121900" bIns="121900" rtlCol="0" anchor="t" anchorCtr="0">
            <a:noAutofit/>
          </a:bodyPr>
          <a:lstStyle/>
          <a:p>
            <a:pPr>
              <a:lnSpc>
                <a:spcPct val="115000"/>
              </a:lnSpc>
              <a:spcAft>
                <a:spcPts val="1600"/>
              </a:spcAft>
              <a:buClr>
                <a:schemeClr val="dk1"/>
              </a:buClr>
              <a:buSzPts val="990"/>
            </a:pPr>
            <a:r>
              <a:rPr lang="en-GB" sz="2427" b="1">
                <a:solidFill>
                  <a:schemeClr val="dk2"/>
                </a:solidFill>
              </a:rPr>
              <a:t>FEASIBILITY STUDY</a:t>
            </a:r>
            <a:endParaRPr sz="3627" b="1"/>
          </a:p>
        </p:txBody>
      </p:sp>
      <p:sp>
        <p:nvSpPr>
          <p:cNvPr id="187" name="Google Shape;187;p20"/>
          <p:cNvSpPr txBox="1">
            <a:spLocks noGrp="1"/>
          </p:cNvSpPr>
          <p:nvPr>
            <p:ph type="body" idx="1"/>
          </p:nvPr>
        </p:nvSpPr>
        <p:spPr>
          <a:xfrm>
            <a:off x="415600" y="1071567"/>
            <a:ext cx="11360800" cy="5429200"/>
          </a:xfrm>
          <a:prstGeom prst="rect">
            <a:avLst/>
          </a:prstGeom>
        </p:spPr>
        <p:txBody>
          <a:bodyPr spcFirstLastPara="1" vert="horz" wrap="square" lIns="121900" tIns="121900" rIns="121900" bIns="121900" rtlCol="0" anchor="t" anchorCtr="0">
            <a:normAutofit/>
          </a:bodyPr>
          <a:lstStyle/>
          <a:p>
            <a:pPr marL="0" indent="0">
              <a:buNone/>
            </a:pPr>
            <a:r>
              <a:rPr lang="en-GB" sz="2000" b="1"/>
              <a:t>Economic Feasibility</a:t>
            </a:r>
            <a:r>
              <a:rPr lang="en-GB"/>
              <a:t> </a:t>
            </a:r>
            <a:endParaRPr/>
          </a:p>
          <a:p>
            <a:pPr marL="0" indent="0">
              <a:spcBef>
                <a:spcPts val="1600"/>
              </a:spcBef>
              <a:buNone/>
            </a:pPr>
            <a:r>
              <a:rPr lang="en-GB"/>
              <a:t>• </a:t>
            </a:r>
            <a:r>
              <a:rPr lang="en-GB" sz="2133"/>
              <a:t>This project is economically feasible as it doesn’t require much. The only requirement is of a web browser along with any operating system.</a:t>
            </a:r>
            <a:endParaRPr sz="2133"/>
          </a:p>
          <a:p>
            <a:pPr marL="0" indent="0">
              <a:spcBef>
                <a:spcPts val="1600"/>
              </a:spcBef>
              <a:buNone/>
            </a:pPr>
            <a:r>
              <a:rPr lang="en-GB" sz="2133"/>
              <a:t>• This is free for viewing on World Wide Web as a registered name. </a:t>
            </a:r>
            <a:endParaRPr sz="2133"/>
          </a:p>
          <a:p>
            <a:pPr marL="0" indent="0">
              <a:spcBef>
                <a:spcPts val="1600"/>
              </a:spcBef>
              <a:buNone/>
            </a:pPr>
            <a:r>
              <a:rPr lang="en-GB" sz="2133"/>
              <a:t>• The people who use this can connect to the browser and this is the only thing that acts as a cost that is incurred in this application. </a:t>
            </a:r>
            <a:endParaRPr sz="2133"/>
          </a:p>
          <a:p>
            <a:pPr marL="0" indent="0">
              <a:spcBef>
                <a:spcPts val="1600"/>
              </a:spcBef>
              <a:buNone/>
            </a:pPr>
            <a:r>
              <a:rPr lang="en-GB" sz="2133" b="1"/>
              <a:t>Technical Feasibility </a:t>
            </a:r>
            <a:endParaRPr sz="2133" b="1"/>
          </a:p>
          <a:p>
            <a:pPr marL="0" indent="0">
              <a:spcBef>
                <a:spcPts val="1600"/>
              </a:spcBef>
              <a:spcAft>
                <a:spcPts val="1600"/>
              </a:spcAft>
              <a:buNone/>
            </a:pPr>
            <a:r>
              <a:rPr lang="en-GB"/>
              <a:t>• </a:t>
            </a:r>
            <a:r>
              <a:rPr lang="en-GB" sz="2133"/>
              <a:t>For the successful development of this application all we need is an internet connection, a database server and a supporting web server. This can be successfully implemented in Microsoft Edge environment and Chrome .</a:t>
            </a:r>
            <a:endParaRPr sz="2133"/>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205</TotalTime>
  <Words>4383</Words>
  <Application>Microsoft Office PowerPoint</Application>
  <PresentationFormat>Widescreen</PresentationFormat>
  <Paragraphs>494</Paragraphs>
  <Slides>44</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Algerian</vt:lpstr>
      <vt:lpstr>Arial</vt:lpstr>
      <vt:lpstr>Calibri</vt:lpstr>
      <vt:lpstr>Century Gothic</vt:lpstr>
      <vt:lpstr>Lato</vt:lpstr>
      <vt:lpstr>Montserrat</vt:lpstr>
      <vt:lpstr>Roboto Mono</vt:lpstr>
      <vt:lpstr>Symbol</vt:lpstr>
      <vt:lpstr>Wingdings 3</vt:lpstr>
      <vt:lpstr>Ion</vt:lpstr>
      <vt:lpstr>CROWDSOURCING PLATFORM Titled as: PROCONNECT</vt:lpstr>
      <vt:lpstr>INTRODUCTION</vt:lpstr>
      <vt:lpstr>CONTINUE…</vt:lpstr>
      <vt:lpstr>PROBLEM STATEMENT</vt:lpstr>
      <vt:lpstr>ABSTRACT</vt:lpstr>
      <vt:lpstr>Why We Need ProConnect?</vt:lpstr>
      <vt:lpstr>Project Scope</vt:lpstr>
      <vt:lpstr>SOFTWARE DEVELOPMENT LIFE CYCLE (SDLC)</vt:lpstr>
      <vt:lpstr>FEASIBILITY STUDY</vt:lpstr>
      <vt:lpstr>SOFTWARE REQUIREMENT SPECIFICATION </vt:lpstr>
      <vt:lpstr>FUNCTIONAL REQUIREMENT</vt:lpstr>
      <vt:lpstr>NON-FUNCTIONAL REQUIREMENTS</vt:lpstr>
      <vt:lpstr>WHAT IS SPRING BOOT?</vt:lpstr>
      <vt:lpstr>WHY SPRING BOOT?</vt:lpstr>
      <vt:lpstr>KEY FEATURES OF SPRING BOOT</vt:lpstr>
      <vt:lpstr> WORKFLOW OF SPRING BOOT</vt:lpstr>
      <vt:lpstr> THYMLEAF IN SPRING BOOT</vt:lpstr>
      <vt:lpstr>Controller in Spring Boot </vt:lpstr>
      <vt:lpstr>CONTINUE…</vt:lpstr>
      <vt:lpstr>CONTINUE…</vt:lpstr>
      <vt:lpstr>CONTINUE…</vt:lpstr>
      <vt:lpstr>Spring Security</vt:lpstr>
      <vt:lpstr>CONTINUE…</vt:lpstr>
      <vt:lpstr>LANDING PAGE</vt:lpstr>
      <vt:lpstr>CONTINUE…</vt:lpstr>
      <vt:lpstr>CONTINUE…</vt:lpstr>
      <vt:lpstr>PowerPoint Presentation</vt:lpstr>
      <vt:lpstr>Key Functional Modules of the Admin Dashboard </vt:lpstr>
      <vt:lpstr>CONTINUE..</vt:lpstr>
      <vt:lpstr>Key Functional Modules of the Client Dashboard</vt:lpstr>
      <vt:lpstr>CONTINUE…</vt:lpstr>
      <vt:lpstr>CONTINUE…</vt:lpstr>
      <vt:lpstr>CONTINUE…</vt:lpstr>
      <vt:lpstr>Key Functional Modules of the Freelancer Dashboard</vt:lpstr>
      <vt:lpstr>CONTINUE…</vt:lpstr>
      <vt:lpstr>CONTINUE…</vt:lpstr>
      <vt:lpstr>CONTINUE…</vt:lpstr>
      <vt:lpstr>CONTINUE…</vt:lpstr>
      <vt:lpstr>CONTINUE…</vt:lpstr>
      <vt:lpstr>CONCLUSION</vt:lpstr>
      <vt:lpstr>REFERENCES</vt:lpstr>
      <vt:lpstr>CONTINUE…</vt:lpstr>
      <vt:lpstr>CONTINUE…</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Anjani Shaw</dc:creator>
  <cp:lastModifiedBy>Anjani Shaw</cp:lastModifiedBy>
  <cp:revision>52</cp:revision>
  <dcterms:created xsi:type="dcterms:W3CDTF">2025-04-03T12:58:59Z</dcterms:created>
  <dcterms:modified xsi:type="dcterms:W3CDTF">2025-04-04T05:00:00Z</dcterms:modified>
</cp:coreProperties>
</file>